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306" r:id="rId6"/>
    <p:sldId id="258" r:id="rId7"/>
    <p:sldId id="313" r:id="rId8"/>
    <p:sldId id="314" r:id="rId9"/>
    <p:sldId id="316" r:id="rId10"/>
    <p:sldId id="317" r:id="rId11"/>
    <p:sldId id="318" r:id="rId12"/>
    <p:sldId id="319" r:id="rId13"/>
    <p:sldId id="315" r:id="rId14"/>
    <p:sldId id="333" r:id="rId15"/>
    <p:sldId id="336" r:id="rId16"/>
    <p:sldId id="334" r:id="rId17"/>
    <p:sldId id="341" r:id="rId18"/>
    <p:sldId id="321" r:id="rId19"/>
    <p:sldId id="320" r:id="rId20"/>
    <p:sldId id="322" r:id="rId21"/>
    <p:sldId id="335" r:id="rId22"/>
    <p:sldId id="323" r:id="rId23"/>
    <p:sldId id="324" r:id="rId24"/>
    <p:sldId id="325" r:id="rId25"/>
    <p:sldId id="326" r:id="rId26"/>
    <p:sldId id="330" r:id="rId27"/>
    <p:sldId id="331" r:id="rId28"/>
    <p:sldId id="332" r:id="rId29"/>
    <p:sldId id="339" r:id="rId30"/>
    <p:sldId id="342" r:id="rId31"/>
    <p:sldId id="343" r:id="rId32"/>
    <p:sldId id="344" r:id="rId33"/>
    <p:sldId id="345" r:id="rId34"/>
    <p:sldId id="346" r:id="rId35"/>
    <p:sldId id="347" r:id="rId36"/>
    <p:sldId id="348" r:id="rId37"/>
    <p:sldId id="349" r:id="rId38"/>
    <p:sldId id="350" r:id="rId39"/>
    <p:sldId id="351" r:id="rId40"/>
    <p:sldId id="340"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65209-FF80-4A84-A7E0-9AFB525F30CB}" v="1" dt="2023-02-02T16:16:56.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68" d="100"/>
          <a:sy n="68" d="100"/>
        </p:scale>
        <p:origin x="8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242312CB-F4C7-4CC6-B0F0-C2550E1FEB04}"/>
    <pc:docChg chg="undo custSel addSld delSld modSld">
      <pc:chgData name="Ben Nienhuis" userId="2c6c04f1-77c7-44b5-a463-93386779ab63" providerId="ADAL" clId="{242312CB-F4C7-4CC6-B0F0-C2550E1FEB04}" dt="2023-02-02T16:40:12.355" v="45" actId="6549"/>
      <pc:docMkLst>
        <pc:docMk/>
      </pc:docMkLst>
      <pc:sldChg chg="modSp modAnim">
        <pc:chgData name="Ben Nienhuis" userId="2c6c04f1-77c7-44b5-a463-93386779ab63" providerId="ADAL" clId="{242312CB-F4C7-4CC6-B0F0-C2550E1FEB04}" dt="2023-02-02T16:36:38.587" v="8" actId="6549"/>
        <pc:sldMkLst>
          <pc:docMk/>
          <pc:sldMk cId="1601709428" sldId="314"/>
        </pc:sldMkLst>
        <pc:spChg chg="mod">
          <ac:chgData name="Ben Nienhuis" userId="2c6c04f1-77c7-44b5-a463-93386779ab63" providerId="ADAL" clId="{242312CB-F4C7-4CC6-B0F0-C2550E1FEB04}" dt="2023-02-02T16:36:38.587" v="8" actId="6549"/>
          <ac:spMkLst>
            <pc:docMk/>
            <pc:sldMk cId="1601709428" sldId="314"/>
            <ac:spMk id="10" creationId="{3673248F-9495-4F38-9581-EA66D8EF3E70}"/>
          </ac:spMkLst>
        </pc:spChg>
      </pc:sldChg>
      <pc:sldChg chg="modSp">
        <pc:chgData name="Ben Nienhuis" userId="2c6c04f1-77c7-44b5-a463-93386779ab63" providerId="ADAL" clId="{242312CB-F4C7-4CC6-B0F0-C2550E1FEB04}" dt="2023-02-02T16:37:37.022" v="14" actId="13926"/>
        <pc:sldMkLst>
          <pc:docMk/>
          <pc:sldMk cId="4112756356" sldId="315"/>
        </pc:sldMkLst>
        <pc:spChg chg="mod">
          <ac:chgData name="Ben Nienhuis" userId="2c6c04f1-77c7-44b5-a463-93386779ab63" providerId="ADAL" clId="{242312CB-F4C7-4CC6-B0F0-C2550E1FEB04}" dt="2023-02-02T16:37:37.022" v="14" actId="13926"/>
          <ac:spMkLst>
            <pc:docMk/>
            <pc:sldMk cId="4112756356" sldId="315"/>
            <ac:spMk id="2" creationId="{97548675-2260-42FA-BE78-2420C6952697}"/>
          </ac:spMkLst>
        </pc:spChg>
      </pc:sldChg>
      <pc:sldChg chg="modSp">
        <pc:chgData name="Ben Nienhuis" userId="2c6c04f1-77c7-44b5-a463-93386779ab63" providerId="ADAL" clId="{242312CB-F4C7-4CC6-B0F0-C2550E1FEB04}" dt="2023-02-02T16:37:09.902" v="10" actId="13926"/>
        <pc:sldMkLst>
          <pc:docMk/>
          <pc:sldMk cId="1233498129" sldId="317"/>
        </pc:sldMkLst>
        <pc:spChg chg="mod">
          <ac:chgData name="Ben Nienhuis" userId="2c6c04f1-77c7-44b5-a463-93386779ab63" providerId="ADAL" clId="{242312CB-F4C7-4CC6-B0F0-C2550E1FEB04}" dt="2023-02-02T16:37:09.902" v="10" actId="13926"/>
          <ac:spMkLst>
            <pc:docMk/>
            <pc:sldMk cId="1233498129" sldId="317"/>
            <ac:spMk id="2" creationId="{43AFE6E9-2907-411F-A680-8AD1B22C6310}"/>
          </ac:spMkLst>
        </pc:spChg>
      </pc:sldChg>
      <pc:sldChg chg="modSp">
        <pc:chgData name="Ben Nienhuis" userId="2c6c04f1-77c7-44b5-a463-93386779ab63" providerId="ADAL" clId="{242312CB-F4C7-4CC6-B0F0-C2550E1FEB04}" dt="2023-02-02T16:37:24.741" v="12" actId="13926"/>
        <pc:sldMkLst>
          <pc:docMk/>
          <pc:sldMk cId="2907949308" sldId="318"/>
        </pc:sldMkLst>
        <pc:spChg chg="mod">
          <ac:chgData name="Ben Nienhuis" userId="2c6c04f1-77c7-44b5-a463-93386779ab63" providerId="ADAL" clId="{242312CB-F4C7-4CC6-B0F0-C2550E1FEB04}" dt="2023-02-02T16:37:24.741" v="12" actId="13926"/>
          <ac:spMkLst>
            <pc:docMk/>
            <pc:sldMk cId="2907949308" sldId="318"/>
            <ac:spMk id="2" creationId="{0C03A5FC-18BB-4D42-8C99-5F6B6C2226A4}"/>
          </ac:spMkLst>
        </pc:spChg>
      </pc:sldChg>
      <pc:sldChg chg="modSp mod">
        <pc:chgData name="Ben Nienhuis" userId="2c6c04f1-77c7-44b5-a463-93386779ab63" providerId="ADAL" clId="{242312CB-F4C7-4CC6-B0F0-C2550E1FEB04}" dt="2023-02-02T16:37:30.034" v="13" actId="13926"/>
        <pc:sldMkLst>
          <pc:docMk/>
          <pc:sldMk cId="10856526" sldId="319"/>
        </pc:sldMkLst>
        <pc:spChg chg="mod">
          <ac:chgData name="Ben Nienhuis" userId="2c6c04f1-77c7-44b5-a463-93386779ab63" providerId="ADAL" clId="{242312CB-F4C7-4CC6-B0F0-C2550E1FEB04}" dt="2023-02-02T16:37:30.034" v="13" actId="13926"/>
          <ac:spMkLst>
            <pc:docMk/>
            <pc:sldMk cId="10856526" sldId="319"/>
            <ac:spMk id="2" creationId="{BBE9111A-4087-4FF7-A46F-84A5D534204C}"/>
          </ac:spMkLst>
        </pc:spChg>
      </pc:sldChg>
      <pc:sldChg chg="modSp mod">
        <pc:chgData name="Ben Nienhuis" userId="2c6c04f1-77c7-44b5-a463-93386779ab63" providerId="ADAL" clId="{242312CB-F4C7-4CC6-B0F0-C2550E1FEB04}" dt="2023-02-02T16:22:19.676" v="0" actId="20577"/>
        <pc:sldMkLst>
          <pc:docMk/>
          <pc:sldMk cId="903601077" sldId="321"/>
        </pc:sldMkLst>
        <pc:spChg chg="mod">
          <ac:chgData name="Ben Nienhuis" userId="2c6c04f1-77c7-44b5-a463-93386779ab63" providerId="ADAL" clId="{242312CB-F4C7-4CC6-B0F0-C2550E1FEB04}" dt="2023-02-02T16:22:19.676" v="0" actId="20577"/>
          <ac:spMkLst>
            <pc:docMk/>
            <pc:sldMk cId="903601077" sldId="321"/>
            <ac:spMk id="2" creationId="{C9E1BB84-5688-44F3-B316-14C309DF0835}"/>
          </ac:spMkLst>
        </pc:spChg>
      </pc:sldChg>
      <pc:sldChg chg="modSp">
        <pc:chgData name="Ben Nienhuis" userId="2c6c04f1-77c7-44b5-a463-93386779ab63" providerId="ADAL" clId="{242312CB-F4C7-4CC6-B0F0-C2550E1FEB04}" dt="2023-02-02T16:39:03.031" v="17" actId="13926"/>
        <pc:sldMkLst>
          <pc:docMk/>
          <pc:sldMk cId="1115652429" sldId="323"/>
        </pc:sldMkLst>
        <pc:spChg chg="mod">
          <ac:chgData name="Ben Nienhuis" userId="2c6c04f1-77c7-44b5-a463-93386779ab63" providerId="ADAL" clId="{242312CB-F4C7-4CC6-B0F0-C2550E1FEB04}" dt="2023-02-02T16:39:03.031" v="17" actId="13926"/>
          <ac:spMkLst>
            <pc:docMk/>
            <pc:sldMk cId="1115652429" sldId="323"/>
            <ac:spMk id="2" creationId="{5C61821B-D373-4401-B2C8-980FD39B4BC6}"/>
          </ac:spMkLst>
        </pc:spChg>
      </pc:sldChg>
      <pc:sldChg chg="modSp">
        <pc:chgData name="Ben Nienhuis" userId="2c6c04f1-77c7-44b5-a463-93386779ab63" providerId="ADAL" clId="{242312CB-F4C7-4CC6-B0F0-C2550E1FEB04}" dt="2023-02-02T16:40:12.355" v="45" actId="6549"/>
        <pc:sldMkLst>
          <pc:docMk/>
          <pc:sldMk cId="2311153648" sldId="324"/>
        </pc:sldMkLst>
        <pc:spChg chg="mod">
          <ac:chgData name="Ben Nienhuis" userId="2c6c04f1-77c7-44b5-a463-93386779ab63" providerId="ADAL" clId="{242312CB-F4C7-4CC6-B0F0-C2550E1FEB04}" dt="2023-02-02T16:40:12.355" v="45" actId="6549"/>
          <ac:spMkLst>
            <pc:docMk/>
            <pc:sldMk cId="2311153648" sldId="324"/>
            <ac:spMk id="2" creationId="{41230A7E-18E1-4AB5-A169-A96AA88EE5D8}"/>
          </ac:spMkLst>
        </pc:spChg>
      </pc:sldChg>
      <pc:sldChg chg="modSp">
        <pc:chgData name="Ben Nienhuis" userId="2c6c04f1-77c7-44b5-a463-93386779ab63" providerId="ADAL" clId="{242312CB-F4C7-4CC6-B0F0-C2550E1FEB04}" dt="2023-02-02T16:40:07.824" v="42" actId="13926"/>
        <pc:sldMkLst>
          <pc:docMk/>
          <pc:sldMk cId="793398278" sldId="325"/>
        </pc:sldMkLst>
        <pc:spChg chg="mod">
          <ac:chgData name="Ben Nienhuis" userId="2c6c04f1-77c7-44b5-a463-93386779ab63" providerId="ADAL" clId="{242312CB-F4C7-4CC6-B0F0-C2550E1FEB04}" dt="2023-02-02T16:40:07.824" v="42" actId="13926"/>
          <ac:spMkLst>
            <pc:docMk/>
            <pc:sldMk cId="793398278" sldId="325"/>
            <ac:spMk id="2" creationId="{7F78E531-B543-4C4A-B063-6459BD7DBBC3}"/>
          </ac:spMkLst>
        </pc:spChg>
      </pc:sldChg>
      <pc:sldChg chg="add del">
        <pc:chgData name="Ben Nienhuis" userId="2c6c04f1-77c7-44b5-a463-93386779ab63" providerId="ADAL" clId="{242312CB-F4C7-4CC6-B0F0-C2550E1FEB04}" dt="2023-02-02T16:24:20.264" v="4" actId="47"/>
        <pc:sldMkLst>
          <pc:docMk/>
          <pc:sldMk cId="591814017" sldId="331"/>
        </pc:sldMkLst>
      </pc:sldChg>
      <pc:sldChg chg="add del">
        <pc:chgData name="Ben Nienhuis" userId="2c6c04f1-77c7-44b5-a463-93386779ab63" providerId="ADAL" clId="{242312CB-F4C7-4CC6-B0F0-C2550E1FEB04}" dt="2023-02-02T16:24:17.032" v="3" actId="47"/>
        <pc:sldMkLst>
          <pc:docMk/>
          <pc:sldMk cId="1448595591" sldId="332"/>
        </pc:sldMkLst>
      </pc:sldChg>
      <pc:sldChg chg="modSp">
        <pc:chgData name="Ben Nienhuis" userId="2c6c04f1-77c7-44b5-a463-93386779ab63" providerId="ADAL" clId="{242312CB-F4C7-4CC6-B0F0-C2550E1FEB04}" dt="2023-02-02T16:37:53.988" v="15" actId="6549"/>
        <pc:sldMkLst>
          <pc:docMk/>
          <pc:sldMk cId="1658417237" sldId="333"/>
        </pc:sldMkLst>
        <pc:spChg chg="mod">
          <ac:chgData name="Ben Nienhuis" userId="2c6c04f1-77c7-44b5-a463-93386779ab63" providerId="ADAL" clId="{242312CB-F4C7-4CC6-B0F0-C2550E1FEB04}" dt="2023-02-02T16:37:53.988" v="15" actId="6549"/>
          <ac:spMkLst>
            <pc:docMk/>
            <pc:sldMk cId="1658417237" sldId="333"/>
            <ac:spMk id="2" creationId="{97548675-2260-42FA-BE78-2420C6952697}"/>
          </ac:spMkLst>
        </pc:spChg>
      </pc:sldChg>
      <pc:sldChg chg="del">
        <pc:chgData name="Ben Nienhuis" userId="2c6c04f1-77c7-44b5-a463-93386779ab63" providerId="ADAL" clId="{242312CB-F4C7-4CC6-B0F0-C2550E1FEB04}" dt="2023-02-02T16:32:38.324" v="5" actId="47"/>
        <pc:sldMkLst>
          <pc:docMk/>
          <pc:sldMk cId="323236966" sldId="3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9251A-4AE7-4427-B186-608389BE6BB7}" type="datetimeFigureOut">
              <a:rPr lang="nl-NL" smtClean="0"/>
              <a:t>2-2-2023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98272-C5DD-4955-B451-92F8A9466E71}" type="slidenum">
              <a:rPr lang="nl-NL" smtClean="0"/>
              <a:t>‹nr.›</a:t>
            </a:fld>
            <a:endParaRPr lang="nl-NL"/>
          </a:p>
        </p:txBody>
      </p:sp>
    </p:spTree>
    <p:extLst>
      <p:ext uri="{BB962C8B-B14F-4D97-AF65-F5344CB8AC3E}">
        <p14:creationId xmlns:p14="http://schemas.microsoft.com/office/powerpoint/2010/main" val="116167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basisbemesting in substraten kunnen organische meststoffen, minerale potgrondbasisstoffen of </a:t>
            </a:r>
            <a:r>
              <a:rPr lang="nl-NL" dirty="0" err="1"/>
              <a:t>controlled</a:t>
            </a:r>
            <a:r>
              <a:rPr lang="nl-NL" dirty="0"/>
              <a:t>-release </a:t>
            </a:r>
            <a:r>
              <a:rPr lang="nl-NL" dirty="0" err="1"/>
              <a:t>fertilizers</a:t>
            </a:r>
            <a:r>
              <a:rPr lang="nl-NL" dirty="0"/>
              <a:t> (CRF) worden gebruikt. Tussen deze meststoffen zijn er wel belangrijke verschillen qua samenstelling en werking.</a:t>
            </a:r>
          </a:p>
          <a:p>
            <a:r>
              <a:rPr lang="nl-NL" dirty="0"/>
              <a:t>Net zoals bij minerale meststoffen is het voor de samenstelling van organische meststoffen belangrijk om te kijken naar de gehaltes van met name stikstof (N), fosfor (P), kalium(K) en magnesium (Mg). Ook is het van belang om vast te stellen of de meststof sporenelementen (Fe, Mn, Zn, B, Cu, Mo) bevat.</a:t>
            </a:r>
          </a:p>
          <a:p>
            <a:r>
              <a:rPr lang="nl-NL" dirty="0"/>
              <a:t>Organische meststoffen kunnen ook nog deels minerale meststoffen bevatten. Wettelijk gezien zijn dit mineraalorganische meststoffen. Kijk daarom altijd goed naar de specificaties van het toe te passen product.</a:t>
            </a:r>
          </a:p>
          <a:p>
            <a:r>
              <a:rPr lang="nl-NL" dirty="0"/>
              <a:t>In organische meststoffen komen N en P vrij door mineralisatie. K is niet gebonden en is direct beschikbaar. De snelheid waarmee N mineraliseert, is afhankelijk van de samenstelling en korrelgrootte van de organische meststof.</a:t>
            </a:r>
          </a:p>
        </p:txBody>
      </p:sp>
      <p:sp>
        <p:nvSpPr>
          <p:cNvPr id="4" name="Tijdelijke aanduiding voor dianummer 3"/>
          <p:cNvSpPr>
            <a:spLocks noGrp="1"/>
          </p:cNvSpPr>
          <p:nvPr>
            <p:ph type="sldNum" sz="quarter" idx="5"/>
          </p:nvPr>
        </p:nvSpPr>
        <p:spPr/>
        <p:txBody>
          <a:bodyPr/>
          <a:lstStyle/>
          <a:p>
            <a:fld id="{0B898272-C5DD-4955-B451-92F8A9466E71}" type="slidenum">
              <a:rPr lang="nl-NL" smtClean="0"/>
              <a:t>28</a:t>
            </a:fld>
            <a:endParaRPr lang="nl-NL"/>
          </a:p>
        </p:txBody>
      </p:sp>
    </p:spTree>
    <p:extLst>
      <p:ext uri="{BB962C8B-B14F-4D97-AF65-F5344CB8AC3E}">
        <p14:creationId xmlns:p14="http://schemas.microsoft.com/office/powerpoint/2010/main" val="276060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mineralisatie van organisch gebonden stikstof (N) gebeurt door bacteriën in een dynamisch proces dat een aantal stappen volgt. In principe vindt eerst </a:t>
            </a:r>
            <a:r>
              <a:rPr lang="nl-NL" dirty="0" err="1"/>
              <a:t>ammonificatie</a:t>
            </a:r>
            <a:r>
              <a:rPr lang="nl-NL" dirty="0"/>
              <a:t> plaats, gevolgd door nitrificatie.</a:t>
            </a:r>
          </a:p>
          <a:p>
            <a:r>
              <a:rPr lang="nl-NL" dirty="0" err="1"/>
              <a:t>Ammonificatie</a:t>
            </a:r>
            <a:r>
              <a:rPr lang="nl-NL" dirty="0"/>
              <a:t> Bacteriën vormen uit organisch gebonden stikstof ammoniak (NH3) dat direct een H+ aan zich bindt – dit heet associatie – waardoor ammonium (NH4+) ontstaat. Door onttrekking van een H+ stijgt de pH (zuurgraad). Dit proces vindt ook plaats onder anaerobe omstandigheden, dus zonder zuurstof!</a:t>
            </a:r>
          </a:p>
          <a:p>
            <a:r>
              <a:rPr lang="nl-NL" dirty="0"/>
              <a:t>R-NH2 → NH3 + H2O → NH4+ + OH-</a:t>
            </a:r>
          </a:p>
          <a:p>
            <a:r>
              <a:rPr lang="nl-NL" dirty="0"/>
              <a:t>Dissociatie van ammonium</a:t>
            </a:r>
          </a:p>
          <a:p>
            <a:r>
              <a:rPr lang="nl-NL" dirty="0"/>
              <a:t>Afhankelijk van de pH-waarde, splitst ammonium H+ af – dit heet dissociatie. NH4+ ↔ NH3 + H+</a:t>
            </a:r>
          </a:p>
          <a:p>
            <a:r>
              <a:rPr lang="nl-NL" dirty="0"/>
              <a:t>Dit proces wordt ook beïnvloed door de temperatuur. Bij hogere temperaturen ontstaat er meer ammoniak. Bijvoorbeeld bij een temperatuurstijging van 20°C naar 30°C verdubbelt het ammoniakgehalte.</a:t>
            </a:r>
          </a:p>
          <a:p>
            <a:r>
              <a:rPr lang="nl-NL" dirty="0"/>
              <a:t>Nitrificatie in 2 stappen</a:t>
            </a:r>
          </a:p>
          <a:p>
            <a:r>
              <a:rPr lang="nl-NL" dirty="0"/>
              <a:t>Er zijn twee soorten bacteriën die zorgen voor nitrificatie (het omzetten van ammonium, dat uit mineralisatie afkomstig is, in nitriet en vervolgens in nitraat). Dit gebeurt in een </a:t>
            </a:r>
            <a:r>
              <a:rPr lang="nl-NL" dirty="0" err="1"/>
              <a:t>tweestapsproces</a:t>
            </a:r>
            <a:r>
              <a:rPr lang="nl-NL" dirty="0"/>
              <a:t>:</a:t>
            </a:r>
          </a:p>
          <a:p>
            <a:r>
              <a:rPr lang="nl-NL" dirty="0"/>
              <a:t>1. Nitrosomonas zet ammoniak om naar nitriet. 2. Nitrobacter zet nitriet om naar nitraat. Stap 1 : 2NH3 + 3O2 → 2NO2 + 2H2O + 2H+ + energie Stap 2 : 2NO2- + O2 → 2NO3 Dit proces vindt plaats onder aerobe omstandigheden; er is zuurstof bij nodig. Hoogveen bevat deze bacteriën van nature niet, waardoor in een potgrondmengsel bestaande uit puur hoogveen de nitrificatie trager op gang komt. Nitrificatie is ook pH-afhankelijk. Voor nitrificatie is ammoniak (NH3) nodig, dat pas ontstaat bij een hogere pH door eerdergenoemde dissociatie. Als de pH te laag wordt, stopt de nitrificatie.</a:t>
            </a:r>
          </a:p>
        </p:txBody>
      </p:sp>
      <p:sp>
        <p:nvSpPr>
          <p:cNvPr id="4" name="Tijdelijke aanduiding voor dianummer 3"/>
          <p:cNvSpPr>
            <a:spLocks noGrp="1"/>
          </p:cNvSpPr>
          <p:nvPr>
            <p:ph type="sldNum" sz="quarter" idx="5"/>
          </p:nvPr>
        </p:nvSpPr>
        <p:spPr/>
        <p:txBody>
          <a:bodyPr/>
          <a:lstStyle/>
          <a:p>
            <a:fld id="{0B898272-C5DD-4955-B451-92F8A9466E71}" type="slidenum">
              <a:rPr lang="nl-NL" smtClean="0"/>
              <a:t>29</a:t>
            </a:fld>
            <a:endParaRPr lang="nl-NL"/>
          </a:p>
        </p:txBody>
      </p:sp>
    </p:spTree>
    <p:extLst>
      <p:ext uri="{BB962C8B-B14F-4D97-AF65-F5344CB8AC3E}">
        <p14:creationId xmlns:p14="http://schemas.microsoft.com/office/powerpoint/2010/main" val="114700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a:t>
            </a:r>
            <a:r>
              <a:rPr lang="nl-NL" dirty="0" err="1"/>
              <a:t>ammonificatie</a:t>
            </a:r>
            <a:r>
              <a:rPr lang="nl-NL" dirty="0"/>
              <a:t> gaat de pH stijgen. Dit kan al voor de start van de teelt beginnen, zelfs zonder dat er zuurstof aanwezig is. Hoe hoger de pH en temperatuur, hoe meer dissociatie van ammonium en hoe meer ammoniak er ontstaat. Onder invloed van een pH die voldoende hoog is, de aanwezigheid van nitrificerende bacteriën en zuurstof, vindt nitrificatie plaats waardoor ook de pH weer omlaag gaat. Als nitrificatie niet (snel genoeg) start dan stijgt de pH, bij doorgaande </a:t>
            </a:r>
            <a:r>
              <a:rPr lang="nl-NL" dirty="0" err="1"/>
              <a:t>ammonificatie</a:t>
            </a:r>
            <a:r>
              <a:rPr lang="nl-NL" dirty="0"/>
              <a:t>, verder door. Hierdoor kunnen er voor planten schadelijke gehaltes ammoniak ontstaan.</a:t>
            </a:r>
          </a:p>
        </p:txBody>
      </p:sp>
      <p:sp>
        <p:nvSpPr>
          <p:cNvPr id="4" name="Tijdelijke aanduiding voor dianummer 3"/>
          <p:cNvSpPr>
            <a:spLocks noGrp="1"/>
          </p:cNvSpPr>
          <p:nvPr>
            <p:ph type="sldNum" sz="quarter" idx="5"/>
          </p:nvPr>
        </p:nvSpPr>
        <p:spPr/>
        <p:txBody>
          <a:bodyPr/>
          <a:lstStyle/>
          <a:p>
            <a:fld id="{0B898272-C5DD-4955-B451-92F8A9466E71}" type="slidenum">
              <a:rPr lang="nl-NL" smtClean="0"/>
              <a:t>30</a:t>
            </a:fld>
            <a:endParaRPr lang="nl-NL"/>
          </a:p>
        </p:txBody>
      </p:sp>
    </p:spTree>
    <p:extLst>
      <p:ext uri="{BB962C8B-B14F-4D97-AF65-F5344CB8AC3E}">
        <p14:creationId xmlns:p14="http://schemas.microsoft.com/office/powerpoint/2010/main" val="167245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B898272-C5DD-4955-B451-92F8A9466E71}" type="slidenum">
              <a:rPr lang="nl-NL" smtClean="0"/>
              <a:t>31</a:t>
            </a:fld>
            <a:endParaRPr lang="nl-NL"/>
          </a:p>
        </p:txBody>
      </p:sp>
    </p:spTree>
    <p:extLst>
      <p:ext uri="{BB962C8B-B14F-4D97-AF65-F5344CB8AC3E}">
        <p14:creationId xmlns:p14="http://schemas.microsoft.com/office/powerpoint/2010/main" val="108924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gebruik van organische meststoffen kan de pH in eerste instantie, door </a:t>
            </a:r>
            <a:r>
              <a:rPr lang="nl-NL" dirty="0" err="1"/>
              <a:t>ammonificatie</a:t>
            </a:r>
            <a:r>
              <a:rPr lang="nl-NL" dirty="0"/>
              <a:t>, sterk oplopen en vervolgens, door nitrificatie, weer sterk dalen. Het substraat kan de pH bufferen, waardoor deze minder snel oploopt of daalt. Daarmee kan ook een te hoge pH en vorming van teveel ammoniak worden voorkomen.</a:t>
            </a:r>
          </a:p>
          <a:p>
            <a:r>
              <a:rPr lang="nl-NL" dirty="0"/>
              <a:t>Veen is een grondstof met een relatief grote pH-buffer. Andere grondstoffen zoals boomschors, kokosgruis, -vezel en -brokjes, houtvezel en perliet hebben een veel kleinere pH-buffer. Als dergelijke grondstoffen een groter gehalte in een substraat vormen, dan is de pH-buffer van het substraat lager vergeleken met een veensubstraat. pH-veranderingen worden zo minder gebufferd en de pH kan sneller veranderen.</a:t>
            </a:r>
          </a:p>
        </p:txBody>
      </p:sp>
      <p:sp>
        <p:nvSpPr>
          <p:cNvPr id="4" name="Tijdelijke aanduiding voor dianummer 3"/>
          <p:cNvSpPr>
            <a:spLocks noGrp="1"/>
          </p:cNvSpPr>
          <p:nvPr>
            <p:ph type="sldNum" sz="quarter" idx="5"/>
          </p:nvPr>
        </p:nvSpPr>
        <p:spPr/>
        <p:txBody>
          <a:bodyPr/>
          <a:lstStyle/>
          <a:p>
            <a:fld id="{0B898272-C5DD-4955-B451-92F8A9466E71}" type="slidenum">
              <a:rPr lang="nl-NL" smtClean="0"/>
              <a:t>32</a:t>
            </a:fld>
            <a:endParaRPr lang="nl-NL"/>
          </a:p>
        </p:txBody>
      </p:sp>
    </p:spTree>
    <p:extLst>
      <p:ext uri="{BB962C8B-B14F-4D97-AF65-F5344CB8AC3E}">
        <p14:creationId xmlns:p14="http://schemas.microsoft.com/office/powerpoint/2010/main" val="42069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 bepaalde omstandigheden kan bij de mineralisatie van organisch gebonden stikstof (N) ook teveel ammoniak ontstaan voor het gewas.</a:t>
            </a:r>
          </a:p>
          <a:p>
            <a:r>
              <a:rPr lang="nl-NL" dirty="0"/>
              <a:t>Door </a:t>
            </a:r>
            <a:r>
              <a:rPr lang="nl-NL" dirty="0" err="1"/>
              <a:t>ammonificatie</a:t>
            </a:r>
            <a:r>
              <a:rPr lang="nl-NL" dirty="0"/>
              <a:t> gaat de pH stijgen. Dit gebeurt sterker in een minder gebufferd substraat. Hoe hoger de pH en temperatuur, hoe meer dissociatie van ammonium en hoe meer ammoniak er ontstaat. Als vervolgens de nitrificatie niet (snel) start, kan onder bepaalde omstandigheden de pH doorstijgen wat kan leiden tot een te hoog ammoniakgehalte voor het gewas.</a:t>
            </a:r>
          </a:p>
          <a:p>
            <a:r>
              <a:rPr lang="nl-NL" dirty="0"/>
              <a:t>Opname door het gewas</a:t>
            </a:r>
          </a:p>
          <a:p>
            <a:r>
              <a:rPr lang="nl-NL" dirty="0"/>
              <a:t>Hoe goed een substraat de pH buffert, bepaalt het effect van </a:t>
            </a:r>
            <a:r>
              <a:rPr lang="nl-NL" dirty="0" err="1"/>
              <a:t>ammonificatie</a:t>
            </a:r>
            <a:r>
              <a:rPr lang="nl-NL" dirty="0"/>
              <a:t> op de </a:t>
            </a:r>
            <a:r>
              <a:rPr lang="nl-NL" dirty="0" err="1"/>
              <a:t>pH.</a:t>
            </a:r>
            <a:endParaRPr lang="nl-NL" dirty="0"/>
          </a:p>
          <a:p>
            <a:r>
              <a:rPr lang="nl-NL" dirty="0"/>
              <a:t>Uiteindelijk bepaalt de opname door het gewas de definitieve </a:t>
            </a:r>
            <a:r>
              <a:rPr lang="nl-NL" dirty="0" err="1"/>
              <a:t>pH.</a:t>
            </a:r>
            <a:r>
              <a:rPr lang="nl-NL" dirty="0"/>
              <a:t> Afhankelijk van de</a:t>
            </a:r>
          </a:p>
          <a:p>
            <a:r>
              <a:rPr lang="nl-NL" dirty="0"/>
              <a:t>kation/anion-verhouding kan deze stijgen of dalen. Een overmaat aan ammonium of nitraat</a:t>
            </a:r>
          </a:p>
          <a:p>
            <a:r>
              <a:rPr lang="nl-NL" dirty="0"/>
              <a:t>kan, door deze processen en de gewasopname, ook weer een sterke pH-verandering</a:t>
            </a:r>
          </a:p>
          <a:p>
            <a:r>
              <a:rPr lang="nl-NL" dirty="0"/>
              <a:t>veroorzaken. Als de pH te laag blijft waardoor nitrificatie uitblijft, dan kan de pH vervolgens</a:t>
            </a:r>
          </a:p>
          <a:p>
            <a:r>
              <a:rPr lang="nl-NL" dirty="0"/>
              <a:t>ook dalen door gewasopname.</a:t>
            </a:r>
          </a:p>
          <a:p>
            <a:r>
              <a:rPr lang="nl-NL" dirty="0"/>
              <a:t>Gevoeligheid van het gewas</a:t>
            </a:r>
          </a:p>
          <a:p>
            <a:r>
              <a:rPr lang="nl-NL" dirty="0"/>
              <a:t>De gevoeligheid van het gewas speelt een belangrijke rol in hoe het reageert op een hoog ammoniakgehalte. Ook de ontwikkelingsfase waarin het gewas zich bevindt gecombineerd met het stadium van het mineralisatieproces, hebben effect op de gevolgen van ammoniak voor het gewas.</a:t>
            </a:r>
          </a:p>
        </p:txBody>
      </p:sp>
      <p:sp>
        <p:nvSpPr>
          <p:cNvPr id="4" name="Tijdelijke aanduiding voor dianummer 3"/>
          <p:cNvSpPr>
            <a:spLocks noGrp="1"/>
          </p:cNvSpPr>
          <p:nvPr>
            <p:ph type="sldNum" sz="quarter" idx="5"/>
          </p:nvPr>
        </p:nvSpPr>
        <p:spPr/>
        <p:txBody>
          <a:bodyPr/>
          <a:lstStyle/>
          <a:p>
            <a:fld id="{0B898272-C5DD-4955-B451-92F8A9466E71}" type="slidenum">
              <a:rPr lang="nl-NL" smtClean="0"/>
              <a:t>33</a:t>
            </a:fld>
            <a:endParaRPr lang="nl-NL"/>
          </a:p>
        </p:txBody>
      </p:sp>
    </p:spTree>
    <p:extLst>
      <p:ext uri="{BB962C8B-B14F-4D97-AF65-F5344CB8AC3E}">
        <p14:creationId xmlns:p14="http://schemas.microsoft.com/office/powerpoint/2010/main" val="1918614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mineralisatie van organisch gebonden stikstof (N) is een dynamisch proces. Of dit proces op gang komt, hangt af van verschillende factoren en omstandigheden.</a:t>
            </a:r>
          </a:p>
          <a:p>
            <a:r>
              <a:rPr lang="nl-NL" dirty="0"/>
              <a:t>pH</a:t>
            </a:r>
          </a:p>
          <a:p>
            <a:r>
              <a:rPr lang="nl-NL" dirty="0"/>
              <a:t>Voor nitrificatie is pH een belangrijke factor. Nitrificerende bacteriën zetten namelijk ammoniak om dat wordt gevormd bij hogere pH-waarden. In een substraat met een lage pH zal dit veel langzamer verlopen.</a:t>
            </a:r>
          </a:p>
          <a:p>
            <a:r>
              <a:rPr lang="nl-NL" dirty="0"/>
              <a:t>Van substraatproductie tot start teelt</a:t>
            </a:r>
          </a:p>
          <a:p>
            <a:r>
              <a:rPr lang="nl-NL" dirty="0"/>
              <a:t>Het maakt uit wanneer een mengsel is gemaakt en wanneer het in gebruik wordt genomen.</a:t>
            </a:r>
          </a:p>
          <a:p>
            <a:r>
              <a:rPr lang="nl-NL" dirty="0"/>
              <a:t>Voor ingebruikname van het substraat om te zaaien/stekken, vindt onder anaerobe</a:t>
            </a:r>
          </a:p>
          <a:p>
            <a:r>
              <a:rPr lang="nl-NL" dirty="0"/>
              <a:t>omstandigheden (zonder zuurstof) en onder invloed van bacteriën al </a:t>
            </a:r>
            <a:r>
              <a:rPr lang="nl-NL" dirty="0" err="1"/>
              <a:t>ammonificatie</a:t>
            </a:r>
            <a:r>
              <a:rPr lang="nl-NL" dirty="0"/>
              <a:t> plaats.</a:t>
            </a:r>
          </a:p>
          <a:p>
            <a:r>
              <a:rPr lang="nl-NL" dirty="0"/>
              <a:t>Hierdoor stijgt de </a:t>
            </a:r>
            <a:r>
              <a:rPr lang="nl-NL" dirty="0" err="1"/>
              <a:t>pH.</a:t>
            </a:r>
            <a:r>
              <a:rPr lang="nl-NL" dirty="0"/>
              <a:t> Hoe hoog de pH bij de start van de teelt is, heeft invloed op de</a:t>
            </a:r>
          </a:p>
          <a:p>
            <a:r>
              <a:rPr lang="nl-NL" dirty="0"/>
              <a:t>mineralisatiesnelheid. Pas bij een hogere pH-waarde, start dissociatie van ammonium naar</a:t>
            </a:r>
          </a:p>
          <a:p>
            <a:r>
              <a:rPr lang="nl-NL" dirty="0"/>
              <a:t>ammoniak.</a:t>
            </a:r>
          </a:p>
          <a:p>
            <a:r>
              <a:rPr lang="nl-NL" dirty="0"/>
              <a:t>Vochtgehalte</a:t>
            </a:r>
          </a:p>
          <a:p>
            <a:r>
              <a:rPr lang="nl-NL" dirty="0"/>
              <a:t>In vers geproduceerde substraten is het vochtgehalte een belangrijke factor. Als een substraat al vochtig is, dan vindt tijdens transport en opslag ook al mineralisatie plaats. Dit kan leiden tot verlies van stikstof. Bijvoorbeeld als nitrificatie door gebrek aan zuurstof niet op gang komt en er ammoniak kan ontstaan, of als gevormde nitraten daardoor weer </a:t>
            </a:r>
            <a:r>
              <a:rPr lang="nl-NL" dirty="0" err="1"/>
              <a:t>denitrificeren</a:t>
            </a:r>
            <a:r>
              <a:rPr lang="nl-NL" dirty="0"/>
              <a:t>.</a:t>
            </a:r>
          </a:p>
          <a:p>
            <a:r>
              <a:rPr lang="nl-NL" dirty="0"/>
              <a:t>Temperatuur</a:t>
            </a:r>
          </a:p>
          <a:p>
            <a:r>
              <a:rPr lang="nl-NL" dirty="0"/>
              <a:t>Temperatuur speelt ook een belangrijke rol in de mineralisatiesnelheid. Mineralisatie gaat sneller bij hogere temperaturen. Ook is er bij hogere temperaturen een hogere mate van dissociatie van ammonium naar ammoniak.</a:t>
            </a:r>
          </a:p>
          <a:p>
            <a:r>
              <a:rPr lang="nl-NL" dirty="0"/>
              <a:t>Hoeveelheid Nitrosomonas en Nitrobacter</a:t>
            </a:r>
          </a:p>
          <a:p>
            <a:r>
              <a:rPr lang="nl-NL" dirty="0"/>
              <a:t>Als in een substraat de bacteriën Nitrosomonas en Nitrobacter of andere nitrificeerders niet aanwezig zijn, dan blijft nitrificatie sowieso uit. Bijvoorbeeld in hoogveen zijn deze bacteriën van nature vaak niet aanwezig. Als er weinig nitrificerende bacteriën in een substraat zitten, dan begint de nitrificatie niet direct. Nitrosomonas vermenigvuldigt zich namelijk zeer traag</a:t>
            </a:r>
          </a:p>
          <a:p>
            <a:r>
              <a:rPr lang="nl-NL" dirty="0"/>
              <a:t>(verdubbeling per 24 uur). Aeroob-geproduceerde composten bevatten wel nitrificerende bacteriën en kunnen hiervoor in substraten worden toegepast. Hierbij volstaat een dosering van 5 tot 10 % op volumebasis.</a:t>
            </a:r>
          </a:p>
          <a:p>
            <a:r>
              <a:rPr lang="nl-NL" dirty="0"/>
              <a:t> Zuurstof</a:t>
            </a:r>
          </a:p>
          <a:p>
            <a:r>
              <a:rPr lang="nl-NL" dirty="0"/>
              <a:t>Omdat de dissociatie van ammonium naar ammoniak een aeroob proces is, is er zuurstof bij</a:t>
            </a:r>
          </a:p>
          <a:p>
            <a:r>
              <a:rPr lang="nl-NL" dirty="0"/>
              <a:t>nodig. Bij de start van een teelt, is dit vanzelfsprekend wel het geval. Tijdens de opslag</a:t>
            </a:r>
          </a:p>
          <a:p>
            <a:r>
              <a:rPr lang="nl-NL" dirty="0"/>
              <a:t>is dit een belangrijk aandachtspunt. Als mineralisatie onder zuurstofloze omstandigheden</a:t>
            </a:r>
          </a:p>
          <a:p>
            <a:r>
              <a:rPr lang="nl-NL" dirty="0"/>
              <a:t>plaatsvindt, dan kan dit door ammoniakvorming tot stikstofverlies leiden.</a:t>
            </a:r>
          </a:p>
        </p:txBody>
      </p:sp>
      <p:sp>
        <p:nvSpPr>
          <p:cNvPr id="4" name="Tijdelijke aanduiding voor dianummer 3"/>
          <p:cNvSpPr>
            <a:spLocks noGrp="1"/>
          </p:cNvSpPr>
          <p:nvPr>
            <p:ph type="sldNum" sz="quarter" idx="5"/>
          </p:nvPr>
        </p:nvSpPr>
        <p:spPr/>
        <p:txBody>
          <a:bodyPr/>
          <a:lstStyle/>
          <a:p>
            <a:fld id="{0B898272-C5DD-4955-B451-92F8A9466E71}" type="slidenum">
              <a:rPr lang="nl-NL" smtClean="0"/>
              <a:t>34</a:t>
            </a:fld>
            <a:endParaRPr lang="nl-NL"/>
          </a:p>
        </p:txBody>
      </p:sp>
    </p:spTree>
    <p:extLst>
      <p:ext uri="{BB962C8B-B14F-4D97-AF65-F5344CB8AC3E}">
        <p14:creationId xmlns:p14="http://schemas.microsoft.com/office/powerpoint/2010/main" val="8860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B898272-C5DD-4955-B451-92F8A9466E71}" type="slidenum">
              <a:rPr lang="nl-NL" smtClean="0"/>
              <a:t>35</a:t>
            </a:fld>
            <a:endParaRPr lang="nl-NL"/>
          </a:p>
        </p:txBody>
      </p:sp>
    </p:spTree>
    <p:extLst>
      <p:ext uri="{BB962C8B-B14F-4D97-AF65-F5344CB8AC3E}">
        <p14:creationId xmlns:p14="http://schemas.microsoft.com/office/powerpoint/2010/main" val="231580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2-2-2023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7869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2-2-2023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062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2-2-2023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73092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2-2-2023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116438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450A26E-4DF0-4E80-9944-E0F51A5C6532}" type="datetimeFigureOut">
              <a:rPr lang="nl-NL" smtClean="0"/>
              <a:t>2-2-2023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83019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450A26E-4DF0-4E80-9944-E0F51A5C6532}" type="datetimeFigureOut">
              <a:rPr lang="nl-NL" smtClean="0"/>
              <a:t>2-2-2023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265799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450A26E-4DF0-4E80-9944-E0F51A5C6532}" type="datetimeFigureOut">
              <a:rPr lang="nl-NL" smtClean="0"/>
              <a:t>2-2-2023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57519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450A26E-4DF0-4E80-9944-E0F51A5C6532}" type="datetimeFigureOut">
              <a:rPr lang="nl-NL" smtClean="0"/>
              <a:t>2-2-2023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166338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50A26E-4DF0-4E80-9944-E0F51A5C6532}" type="datetimeFigureOut">
              <a:rPr lang="nl-NL" smtClean="0"/>
              <a:t>2-2-2023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192234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450A26E-4DF0-4E80-9944-E0F51A5C6532}" type="datetimeFigureOut">
              <a:rPr lang="nl-NL" smtClean="0"/>
              <a:t>2-2-2023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244174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450A26E-4DF0-4E80-9944-E0F51A5C6532}" type="datetimeFigureOut">
              <a:rPr lang="nl-NL" smtClean="0"/>
              <a:t>2-2-2023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4C2740F-CCB9-4AB6-BAE4-F6CF4483F4F6}" type="slidenum">
              <a:rPr lang="nl-NL" smtClean="0"/>
              <a:t>‹nr.›</a:t>
            </a:fld>
            <a:endParaRPr lang="nl-NL"/>
          </a:p>
        </p:txBody>
      </p:sp>
    </p:spTree>
    <p:extLst>
      <p:ext uri="{BB962C8B-B14F-4D97-AF65-F5344CB8AC3E}">
        <p14:creationId xmlns:p14="http://schemas.microsoft.com/office/powerpoint/2010/main" val="384119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0A26E-4DF0-4E80-9944-E0F51A5C6532}" type="datetimeFigureOut">
              <a:rPr lang="nl-NL" smtClean="0"/>
              <a:t>2-2-2023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2740F-CCB9-4AB6-BAE4-F6CF4483F4F6}" type="slidenum">
              <a:rPr lang="nl-NL" smtClean="0"/>
              <a:t>‹nr.›</a:t>
            </a:fld>
            <a:endParaRPr lang="nl-NL"/>
          </a:p>
        </p:txBody>
      </p:sp>
    </p:spTree>
    <p:extLst>
      <p:ext uri="{BB962C8B-B14F-4D97-AF65-F5344CB8AC3E}">
        <p14:creationId xmlns:p14="http://schemas.microsoft.com/office/powerpoint/2010/main" val="3218111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ideo" Target="https://www.youtube.com/embed/m_LevdZibNI" TargetMode="Externa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2.jpg"/><Relationship Id="rId9"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hyperlink" Target="https://www.handboekbodemenbemesting.nl/nl/handboekbodemenbemesting/Handeling/pH-en-bekalking.htm" TargetMode="External"/><Relationship Id="rId3" Type="http://schemas.openxmlformats.org/officeDocument/2006/relationships/image" Target="../media/image3.png"/><Relationship Id="rId7" Type="http://schemas.openxmlformats.org/officeDocument/2006/relationships/hyperlink" Target="https://www.vlm.be/nl/SiteCollectionDocuments/Bedrijfsadvies/Fiches%20BA/07%2020151214_BAS_FICHE_Zuurtegraad_LR.pdf"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eurofins-agro.com/nl-nl/wat-zegt-de-cec" TargetMode="External"/><Relationship Id="rId5" Type="http://schemas.openxmlformats.org/officeDocument/2006/relationships/hyperlink" Target="https://www.eurofins-agro.com/nl-nl/ph-laa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pH &amp; </a:t>
            </a:r>
            <a:r>
              <a:rPr lang="nl-NL" dirty="0" err="1"/>
              <a:t>Ec</a:t>
            </a:r>
            <a:endParaRPr lang="nl-NL" dirty="0"/>
          </a:p>
        </p:txBody>
      </p:sp>
      <p:sp>
        <p:nvSpPr>
          <p:cNvPr id="3" name="Ondertitel 2"/>
          <p:cNvSpPr>
            <a:spLocks noGrp="1"/>
          </p:cNvSpPr>
          <p:nvPr>
            <p:ph type="subTitle" idx="1"/>
          </p:nvPr>
        </p:nvSpPr>
        <p:spPr/>
        <p:txBody>
          <a:bodyPr/>
          <a:lstStyle/>
          <a:p>
            <a:r>
              <a:rPr lang="nl-NL" dirty="0"/>
              <a:t>Periode 9</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63" y="3982380"/>
            <a:ext cx="9753600" cy="21717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4"/>
          <a:stretch>
            <a:fillRect/>
          </a:stretch>
        </p:blipFill>
        <p:spPr>
          <a:xfrm>
            <a:off x="8352263" y="812801"/>
            <a:ext cx="2743200" cy="2743200"/>
          </a:xfrm>
          <a:prstGeom prst="rect">
            <a:avLst/>
          </a:prstGeom>
        </p:spPr>
      </p:pic>
    </p:spTree>
    <p:extLst>
      <p:ext uri="{BB962C8B-B14F-4D97-AF65-F5344CB8AC3E}">
        <p14:creationId xmlns:p14="http://schemas.microsoft.com/office/powerpoint/2010/main" val="2148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97548675-2260-42FA-BE78-2420C6952697}"/>
              </a:ext>
            </a:extLst>
          </p:cNvPr>
          <p:cNvSpPr/>
          <p:nvPr/>
        </p:nvSpPr>
        <p:spPr>
          <a:xfrm>
            <a:off x="1039648" y="2254575"/>
            <a:ext cx="8371637" cy="4062651"/>
          </a:xfrm>
          <a:prstGeom prst="rect">
            <a:avLst/>
          </a:prstGeom>
        </p:spPr>
        <p:txBody>
          <a:bodyPr wrap="square">
            <a:spAutoFit/>
          </a:bodyPr>
          <a:lstStyle/>
          <a:p>
            <a:r>
              <a:rPr lang="nl-NL" sz="2400" dirty="0">
                <a:highlight>
                  <a:srgbClr val="00FF00"/>
                </a:highlight>
              </a:rPr>
              <a:t>pH en fysische bodemvruchtbaarheid</a:t>
            </a:r>
          </a:p>
          <a:p>
            <a:endParaRPr lang="nl-NL" sz="2400" dirty="0"/>
          </a:p>
          <a:p>
            <a:r>
              <a:rPr lang="nl-NL" sz="2400" dirty="0"/>
              <a:t>Naast de chemische bodemvruchtbaarheid is de pH ook van belang bij de fysische bodemvruchtbaarheid. Met name de bezetting van het </a:t>
            </a:r>
            <a:r>
              <a:rPr lang="nl-NL" sz="2400" dirty="0" err="1"/>
              <a:t>kationenuitwisselingscomplex</a:t>
            </a:r>
            <a:r>
              <a:rPr lang="nl-NL" sz="2400" dirty="0"/>
              <a:t>, de CEC, hangt nauw samen met de </a:t>
            </a:r>
            <a:r>
              <a:rPr lang="nl-NL" sz="2400" dirty="0" err="1"/>
              <a:t>pH.</a:t>
            </a:r>
            <a:r>
              <a:rPr lang="nl-NL" sz="2400" dirty="0"/>
              <a:t> </a:t>
            </a:r>
          </a:p>
          <a:p>
            <a:r>
              <a:rPr lang="nl-NL" sz="2400" dirty="0"/>
              <a:t>Een lage pH zorgt voor veel waterstofatomen (H+) in de bodemoplossing.  Het landbouwkundige effect daarvan is negatief, omdat H+ de plaats inneemt van relevante kationen zoals kalium (K), magnesium (Mg) en calcium (Ca) aan het CEC.</a:t>
            </a:r>
          </a:p>
          <a:p>
            <a:endParaRPr lang="nl-NL" dirty="0"/>
          </a:p>
        </p:txBody>
      </p:sp>
    </p:spTree>
    <p:extLst>
      <p:ext uri="{BB962C8B-B14F-4D97-AF65-F5344CB8AC3E}">
        <p14:creationId xmlns:p14="http://schemas.microsoft.com/office/powerpoint/2010/main" val="41127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97548675-2260-42FA-BE78-2420C6952697}"/>
              </a:ext>
            </a:extLst>
          </p:cNvPr>
          <p:cNvSpPr/>
          <p:nvPr/>
        </p:nvSpPr>
        <p:spPr>
          <a:xfrm>
            <a:off x="1416148" y="1935195"/>
            <a:ext cx="8374782" cy="4524315"/>
          </a:xfrm>
          <a:prstGeom prst="rect">
            <a:avLst/>
          </a:prstGeom>
        </p:spPr>
        <p:txBody>
          <a:bodyPr wrap="square">
            <a:spAutoFit/>
          </a:bodyPr>
          <a:lstStyle/>
          <a:p>
            <a:r>
              <a:rPr lang="nl-NL" sz="2400" dirty="0"/>
              <a:t>Wat is ook al weer CEC</a:t>
            </a:r>
          </a:p>
          <a:p>
            <a:endParaRPr lang="nl-NL" sz="2400" dirty="0"/>
          </a:p>
          <a:p>
            <a:r>
              <a:rPr lang="nl-NL" sz="2400" dirty="0"/>
              <a:t>​Het oppervlak van kleideeltjes en organische stof in de bodem heeft onder normale omstandigheden een negatieve lading, waardoor positief geladen ionen (de zgn. kationen) in de bodem, zoals calcium (Ca2+), magnesium (Mg2+) en kalium (K+) aan deze bodemdeeltjes worden gebonden. </a:t>
            </a:r>
          </a:p>
          <a:p>
            <a:r>
              <a:rPr lang="nl-NL" sz="2400" dirty="0"/>
              <a:t>Onder zure omstandigheden verliezen de </a:t>
            </a:r>
            <a:r>
              <a:rPr lang="nl-NL" sz="2400" dirty="0" err="1"/>
              <a:t>organischestofdeeltjes</a:t>
            </a:r>
            <a:r>
              <a:rPr lang="nl-NL" sz="2400" dirty="0"/>
              <a:t> hun negatieve lading en daarmee hun vermogen kationen te binden.  Het negatief geladen oppervlakte van de bodemdeeltjes heet het kationenadsorptiecomplex (in het engels: </a:t>
            </a:r>
            <a:r>
              <a:rPr lang="nl-NL" sz="2400" dirty="0" err="1"/>
              <a:t>cation</a:t>
            </a:r>
            <a:r>
              <a:rPr lang="nl-NL" sz="2400" dirty="0"/>
              <a:t> exchange </a:t>
            </a:r>
            <a:r>
              <a:rPr lang="nl-NL" sz="2400" dirty="0" err="1"/>
              <a:t>capacity</a:t>
            </a:r>
            <a:r>
              <a:rPr lang="nl-NL" sz="2400" dirty="0"/>
              <a:t>, ofwel CEC). </a:t>
            </a:r>
          </a:p>
        </p:txBody>
      </p:sp>
    </p:spTree>
    <p:extLst>
      <p:ext uri="{BB962C8B-B14F-4D97-AF65-F5344CB8AC3E}">
        <p14:creationId xmlns:p14="http://schemas.microsoft.com/office/powerpoint/2010/main" val="165841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97548675-2260-42FA-BE78-2420C6952697}"/>
              </a:ext>
            </a:extLst>
          </p:cNvPr>
          <p:cNvSpPr/>
          <p:nvPr/>
        </p:nvSpPr>
        <p:spPr>
          <a:xfrm>
            <a:off x="1416148" y="1935195"/>
            <a:ext cx="8374782" cy="3046988"/>
          </a:xfrm>
          <a:prstGeom prst="rect">
            <a:avLst/>
          </a:prstGeom>
        </p:spPr>
        <p:txBody>
          <a:bodyPr wrap="square">
            <a:spAutoFit/>
          </a:bodyPr>
          <a:lstStyle/>
          <a:p>
            <a:r>
              <a:rPr lang="nl-NL" sz="2400" dirty="0"/>
              <a:t>Wat is ook al weer CEC</a:t>
            </a:r>
          </a:p>
          <a:p>
            <a:endParaRPr lang="nl-NL" sz="2400" dirty="0"/>
          </a:p>
          <a:p>
            <a:r>
              <a:rPr lang="nl-NL" sz="2400" dirty="0"/>
              <a:t>​Het kleihumuscomplex, ook wel de CEC genoemd, bindt positieve ionen zoals calcium (Ca2+), kalium (K+), magnesium (Mg2+) en natrium (Na+). Maar dat niet alleen, ook waterstof (H+),  aluminium (Al3+), ijzer (Fe2+) en mangaan (Mn2+) worden gebonden aan de CEC.</a:t>
            </a:r>
          </a:p>
          <a:p>
            <a:endParaRPr lang="nl-NL" sz="2400" dirty="0"/>
          </a:p>
        </p:txBody>
      </p:sp>
    </p:spTree>
    <p:extLst>
      <p:ext uri="{BB962C8B-B14F-4D97-AF65-F5344CB8AC3E}">
        <p14:creationId xmlns:p14="http://schemas.microsoft.com/office/powerpoint/2010/main" val="22525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97548675-2260-42FA-BE78-2420C6952697}"/>
              </a:ext>
            </a:extLst>
          </p:cNvPr>
          <p:cNvSpPr/>
          <p:nvPr/>
        </p:nvSpPr>
        <p:spPr>
          <a:xfrm>
            <a:off x="1388013" y="1987240"/>
            <a:ext cx="6096000" cy="738664"/>
          </a:xfrm>
          <a:prstGeom prst="rect">
            <a:avLst/>
          </a:prstGeom>
        </p:spPr>
        <p:txBody>
          <a:bodyPr>
            <a:spAutoFit/>
          </a:bodyPr>
          <a:lstStyle/>
          <a:p>
            <a:r>
              <a:rPr lang="nl-NL" sz="2400" dirty="0"/>
              <a:t>Wat is ook al weer CEC</a:t>
            </a:r>
          </a:p>
          <a:p>
            <a:endParaRPr lang="nl-NL" dirty="0"/>
          </a:p>
        </p:txBody>
      </p:sp>
      <p:pic>
        <p:nvPicPr>
          <p:cNvPr id="4" name="Afbeelding 3">
            <a:extLst>
              <a:ext uri="{FF2B5EF4-FFF2-40B4-BE49-F238E27FC236}">
                <a16:creationId xmlns:a16="http://schemas.microsoft.com/office/drawing/2014/main" id="{5073186F-5D46-4666-AA20-F1D133ABF7E7}"/>
              </a:ext>
            </a:extLst>
          </p:cNvPr>
          <p:cNvPicPr>
            <a:picLocks noChangeAspect="1"/>
          </p:cNvPicPr>
          <p:nvPr/>
        </p:nvPicPr>
        <p:blipFill>
          <a:blip r:embed="rId5"/>
          <a:stretch>
            <a:fillRect/>
          </a:stretch>
        </p:blipFill>
        <p:spPr>
          <a:xfrm>
            <a:off x="2658793" y="2536546"/>
            <a:ext cx="6095999" cy="3986919"/>
          </a:xfrm>
          <a:prstGeom prst="rect">
            <a:avLst/>
          </a:prstGeom>
        </p:spPr>
      </p:pic>
    </p:spTree>
    <p:extLst>
      <p:ext uri="{BB962C8B-B14F-4D97-AF65-F5344CB8AC3E}">
        <p14:creationId xmlns:p14="http://schemas.microsoft.com/office/powerpoint/2010/main" val="277144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4"/>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5"/>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97548675-2260-42FA-BE78-2420C6952697}"/>
              </a:ext>
            </a:extLst>
          </p:cNvPr>
          <p:cNvSpPr/>
          <p:nvPr/>
        </p:nvSpPr>
        <p:spPr>
          <a:xfrm>
            <a:off x="1388013" y="1987240"/>
            <a:ext cx="6096000" cy="738664"/>
          </a:xfrm>
          <a:prstGeom prst="rect">
            <a:avLst/>
          </a:prstGeom>
        </p:spPr>
        <p:txBody>
          <a:bodyPr>
            <a:spAutoFit/>
          </a:bodyPr>
          <a:lstStyle/>
          <a:p>
            <a:r>
              <a:rPr lang="nl-NL" sz="2400" dirty="0"/>
              <a:t>Wat is ook al weer CEC</a:t>
            </a:r>
          </a:p>
          <a:p>
            <a:endParaRPr lang="nl-NL" dirty="0"/>
          </a:p>
        </p:txBody>
      </p:sp>
      <p:pic>
        <p:nvPicPr>
          <p:cNvPr id="8" name="Onlinemedia 7">
            <a:hlinkClick r:id="" action="ppaction://media"/>
            <a:extLst>
              <a:ext uri="{FF2B5EF4-FFF2-40B4-BE49-F238E27FC236}">
                <a16:creationId xmlns:a16="http://schemas.microsoft.com/office/drawing/2014/main" id="{7FC1DD13-F322-445F-B493-7E4C9933DFAB}"/>
              </a:ext>
            </a:extLst>
          </p:cNvPr>
          <p:cNvPicPr>
            <a:picLocks noRot="1" noChangeAspect="1"/>
          </p:cNvPicPr>
          <p:nvPr>
            <a:videoFile r:link="rId1"/>
          </p:nvPr>
        </p:nvPicPr>
        <p:blipFill>
          <a:blip r:embed="rId6"/>
          <a:stretch>
            <a:fillRect/>
          </a:stretch>
        </p:blipFill>
        <p:spPr>
          <a:xfrm>
            <a:off x="416920" y="812801"/>
            <a:ext cx="9060412" cy="5096482"/>
          </a:xfrm>
          <a:prstGeom prst="rect">
            <a:avLst/>
          </a:prstGeom>
        </p:spPr>
      </p:pic>
    </p:spTree>
    <p:extLst>
      <p:ext uri="{BB962C8B-B14F-4D97-AF65-F5344CB8AC3E}">
        <p14:creationId xmlns:p14="http://schemas.microsoft.com/office/powerpoint/2010/main" val="100785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C9E1BB84-5688-44F3-B316-14C309DF0835}"/>
              </a:ext>
            </a:extLst>
          </p:cNvPr>
          <p:cNvSpPr/>
          <p:nvPr/>
        </p:nvSpPr>
        <p:spPr>
          <a:xfrm>
            <a:off x="1120726" y="2175361"/>
            <a:ext cx="7952936" cy="3323987"/>
          </a:xfrm>
          <a:prstGeom prst="rect">
            <a:avLst/>
          </a:prstGeom>
        </p:spPr>
        <p:txBody>
          <a:bodyPr wrap="square">
            <a:spAutoFit/>
          </a:bodyPr>
          <a:lstStyle/>
          <a:p>
            <a:r>
              <a:rPr lang="nl-NL" sz="2400" dirty="0"/>
              <a:t>Op veel Nederlandse bodems is de CEC-bezetting niet optimaal. </a:t>
            </a:r>
            <a:r>
              <a:rPr lang="nl-NL" sz="2400" dirty="0" err="1"/>
              <a:t>Bemestings</a:t>
            </a:r>
            <a:r>
              <a:rPr lang="nl-NL" sz="2400" dirty="0"/>
              <a:t> Wijzer geeft informatie over de CEC-bezetting en de onderlinge verhouding van de nutriënten die gebonden zijn aan de CEC. Als de CEC-bezetting lager is dan wenselijk, is het toedienen van kalk of gips vaak nuttig. Het najaar is daarvoor het beste moment. Wanneer kies je voor het één en wanneer voor het ander? Houd bij gips er wel rekening mee dat er extra zwavel wordt toegediend. </a:t>
            </a:r>
          </a:p>
          <a:p>
            <a:endParaRPr lang="nl-NL" dirty="0"/>
          </a:p>
        </p:txBody>
      </p:sp>
    </p:spTree>
    <p:extLst>
      <p:ext uri="{BB962C8B-B14F-4D97-AF65-F5344CB8AC3E}">
        <p14:creationId xmlns:p14="http://schemas.microsoft.com/office/powerpoint/2010/main" val="90360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7AC5F187-9C62-47A6-9574-48CA42C23946}"/>
              </a:ext>
            </a:extLst>
          </p:cNvPr>
          <p:cNvSpPr/>
          <p:nvPr/>
        </p:nvSpPr>
        <p:spPr>
          <a:xfrm>
            <a:off x="831067" y="2116075"/>
            <a:ext cx="8819370" cy="4154984"/>
          </a:xfrm>
          <a:prstGeom prst="rect">
            <a:avLst/>
          </a:prstGeom>
        </p:spPr>
        <p:txBody>
          <a:bodyPr wrap="square">
            <a:spAutoFit/>
          </a:bodyPr>
          <a:lstStyle/>
          <a:p>
            <a:r>
              <a:rPr lang="nl-NL" sz="2400" dirty="0"/>
              <a:t>pH en bemesting</a:t>
            </a:r>
          </a:p>
          <a:p>
            <a:r>
              <a:rPr lang="nl-NL" sz="2400" dirty="0"/>
              <a:t>De bemesting van de percelen met dierlijke mest en met kunstmest heeft een verzurende werking op de bodem. De pH daalt daardoor geleidelijk. Het is daarom belangrijk om aanvullend op een bemesting regelmatig een </a:t>
            </a:r>
            <a:r>
              <a:rPr lang="nl-NL" sz="2400" dirty="0" err="1"/>
              <a:t>bekalking</a:t>
            </a:r>
            <a:r>
              <a:rPr lang="nl-NL" sz="2400" dirty="0"/>
              <a:t> uit te voeren. Dit draagt bij aan een betere CEC-bezetting.</a:t>
            </a:r>
          </a:p>
          <a:p>
            <a:endParaRPr lang="nl-NL" sz="2400" dirty="0"/>
          </a:p>
          <a:p>
            <a:r>
              <a:rPr lang="nl-NL" sz="2400" dirty="0"/>
              <a:t>Op kleigronden, met name  op jonge kleigronden, is er veel koolzure kalk aanwezig. De koolzure kalk verweert langzaam en zorgt voor natuurlijke </a:t>
            </a:r>
            <a:r>
              <a:rPr lang="nl-NL" sz="2400" dirty="0" err="1"/>
              <a:t>bekalking</a:t>
            </a:r>
            <a:r>
              <a:rPr lang="nl-NL" sz="2400" dirty="0"/>
              <a:t> van de gronden. Hierdoor zie je vaak dat de pH op kleigronden hoog is en hoog blijft. </a:t>
            </a:r>
          </a:p>
        </p:txBody>
      </p:sp>
    </p:spTree>
    <p:extLst>
      <p:ext uri="{BB962C8B-B14F-4D97-AF65-F5344CB8AC3E}">
        <p14:creationId xmlns:p14="http://schemas.microsoft.com/office/powerpoint/2010/main" val="17199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55AC2595-F15D-4198-ACDB-BF8280DAEA5D}"/>
              </a:ext>
            </a:extLst>
          </p:cNvPr>
          <p:cNvSpPr/>
          <p:nvPr/>
        </p:nvSpPr>
        <p:spPr>
          <a:xfrm>
            <a:off x="831067" y="2175378"/>
            <a:ext cx="8791235" cy="4154984"/>
          </a:xfrm>
          <a:prstGeom prst="rect">
            <a:avLst/>
          </a:prstGeom>
        </p:spPr>
        <p:txBody>
          <a:bodyPr wrap="square">
            <a:spAutoFit/>
          </a:bodyPr>
          <a:lstStyle/>
          <a:p>
            <a:r>
              <a:rPr lang="nl-NL" sz="2400" dirty="0"/>
              <a:t>CEC verbeteren</a:t>
            </a:r>
          </a:p>
          <a:p>
            <a:r>
              <a:rPr lang="nl-NL" sz="2400" dirty="0"/>
              <a:t>Op veel gronden is slechts 85% of minder van de CEC gevuld met de nuttige nutriënten. Deze percelen zouden meer nutriënten kunnen vasthouden dan nu het geval is. Om de bodemvruchtbaarheid - en dus de CEC - te verbeteren, is het dan zaak om maatregelen te nemen.</a:t>
            </a:r>
          </a:p>
          <a:p>
            <a:endParaRPr lang="nl-NL" sz="2400" dirty="0"/>
          </a:p>
          <a:p>
            <a:r>
              <a:rPr lang="nl-NL" sz="2400" dirty="0"/>
              <a:t>Dat kan op verschillende manieren:</a:t>
            </a:r>
          </a:p>
          <a:p>
            <a:endParaRPr lang="nl-NL" sz="2400" dirty="0"/>
          </a:p>
          <a:p>
            <a:r>
              <a:rPr lang="nl-NL" sz="2400" dirty="0"/>
              <a:t>Kalium en magnesium toedienen met een specifieke meststof</a:t>
            </a:r>
          </a:p>
          <a:p>
            <a:r>
              <a:rPr lang="nl-NL" sz="2400" dirty="0"/>
              <a:t>Kalk of gips uitrijden in het najaar</a:t>
            </a:r>
          </a:p>
        </p:txBody>
      </p:sp>
    </p:spTree>
    <p:extLst>
      <p:ext uri="{BB962C8B-B14F-4D97-AF65-F5344CB8AC3E}">
        <p14:creationId xmlns:p14="http://schemas.microsoft.com/office/powerpoint/2010/main" val="17748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55AC2595-F15D-4198-ACDB-BF8280DAEA5D}"/>
              </a:ext>
            </a:extLst>
          </p:cNvPr>
          <p:cNvSpPr/>
          <p:nvPr/>
        </p:nvSpPr>
        <p:spPr>
          <a:xfrm>
            <a:off x="831067" y="2609619"/>
            <a:ext cx="9016440" cy="646331"/>
          </a:xfrm>
          <a:prstGeom prst="rect">
            <a:avLst/>
          </a:prstGeom>
        </p:spPr>
        <p:txBody>
          <a:bodyPr wrap="square">
            <a:spAutoFit/>
          </a:bodyPr>
          <a:lstStyle/>
          <a:p>
            <a:r>
              <a:rPr lang="nl-NL" dirty="0"/>
              <a:t>CEC verbeteren</a:t>
            </a:r>
          </a:p>
          <a:p>
            <a:endParaRPr lang="nl-NL" dirty="0"/>
          </a:p>
        </p:txBody>
      </p:sp>
      <p:pic>
        <p:nvPicPr>
          <p:cNvPr id="4" name="Afbeelding 3">
            <a:extLst>
              <a:ext uri="{FF2B5EF4-FFF2-40B4-BE49-F238E27FC236}">
                <a16:creationId xmlns:a16="http://schemas.microsoft.com/office/drawing/2014/main" id="{2DE4B992-5490-46B5-9425-35925579CB22}"/>
              </a:ext>
            </a:extLst>
          </p:cNvPr>
          <p:cNvPicPr>
            <a:picLocks noChangeAspect="1"/>
          </p:cNvPicPr>
          <p:nvPr/>
        </p:nvPicPr>
        <p:blipFill>
          <a:blip r:embed="rId5"/>
          <a:stretch>
            <a:fillRect/>
          </a:stretch>
        </p:blipFill>
        <p:spPr>
          <a:xfrm>
            <a:off x="779572" y="1935195"/>
            <a:ext cx="8694526" cy="4752155"/>
          </a:xfrm>
          <a:prstGeom prst="rect">
            <a:avLst/>
          </a:prstGeom>
        </p:spPr>
      </p:pic>
    </p:spTree>
    <p:extLst>
      <p:ext uri="{BB962C8B-B14F-4D97-AF65-F5344CB8AC3E}">
        <p14:creationId xmlns:p14="http://schemas.microsoft.com/office/powerpoint/2010/main" val="50778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5C61821B-D373-4401-B2C8-980FD39B4BC6}"/>
              </a:ext>
            </a:extLst>
          </p:cNvPr>
          <p:cNvSpPr/>
          <p:nvPr/>
        </p:nvSpPr>
        <p:spPr>
          <a:xfrm>
            <a:off x="675249" y="1997839"/>
            <a:ext cx="9115681" cy="3416320"/>
          </a:xfrm>
          <a:prstGeom prst="rect">
            <a:avLst/>
          </a:prstGeom>
        </p:spPr>
        <p:txBody>
          <a:bodyPr wrap="square">
            <a:spAutoFit/>
          </a:bodyPr>
          <a:lstStyle/>
          <a:p>
            <a:r>
              <a:rPr lang="nl-NL" sz="2400" dirty="0"/>
              <a:t>Kalkmeststof of gips?</a:t>
            </a:r>
          </a:p>
          <a:p>
            <a:r>
              <a:rPr lang="nl-NL" sz="2400" dirty="0"/>
              <a:t>De keuze voor kalk of gips hangt met name af de van pH van de bodem:</a:t>
            </a:r>
          </a:p>
          <a:p>
            <a:endParaRPr lang="nl-NL" sz="2400" dirty="0"/>
          </a:p>
          <a:p>
            <a:r>
              <a:rPr lang="nl-NL" sz="2400" dirty="0">
                <a:highlight>
                  <a:srgbClr val="FFFF00"/>
                </a:highlight>
              </a:rPr>
              <a:t>pH lager dan 7 kies voor kalk</a:t>
            </a:r>
          </a:p>
          <a:p>
            <a:r>
              <a:rPr lang="nl-NL" sz="2400" dirty="0">
                <a:highlight>
                  <a:srgbClr val="0000FF"/>
                </a:highlight>
              </a:rPr>
              <a:t>pH hoger dan 7 kies voor gips</a:t>
            </a:r>
          </a:p>
          <a:p>
            <a:r>
              <a:rPr lang="nl-NL" sz="2400" dirty="0"/>
              <a:t>Een lage pH komt vooral voor op zand-, dal- en lössgronden en soms ook op oudere kleigronden. In veel gevallen is het najaar het beste tijdstip om akkerbouwpercelen te bekalken. De kalk heeft dan ruim de tijd om in te werken.</a:t>
            </a:r>
          </a:p>
        </p:txBody>
      </p:sp>
    </p:spTree>
    <p:extLst>
      <p:ext uri="{BB962C8B-B14F-4D97-AF65-F5344CB8AC3E}">
        <p14:creationId xmlns:p14="http://schemas.microsoft.com/office/powerpoint/2010/main" val="111565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8352263" y="812801"/>
            <a:ext cx="2743200" cy="2743200"/>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sp>
        <p:nvSpPr>
          <p:cNvPr id="4" name="Tekstvak 3">
            <a:extLst>
              <a:ext uri="{FF2B5EF4-FFF2-40B4-BE49-F238E27FC236}">
                <a16:creationId xmlns:a16="http://schemas.microsoft.com/office/drawing/2014/main" id="{B7FBE979-D635-4050-AF8D-3152E81EF70A}"/>
              </a:ext>
            </a:extLst>
          </p:cNvPr>
          <p:cNvSpPr txBox="1"/>
          <p:nvPr/>
        </p:nvSpPr>
        <p:spPr>
          <a:xfrm>
            <a:off x="970671" y="2686929"/>
            <a:ext cx="7381592" cy="2954655"/>
          </a:xfrm>
          <a:prstGeom prst="rect">
            <a:avLst/>
          </a:prstGeom>
          <a:noFill/>
        </p:spPr>
        <p:txBody>
          <a:bodyPr wrap="square" rtlCol="0">
            <a:spAutoFit/>
          </a:bodyPr>
          <a:lstStyle/>
          <a:p>
            <a:r>
              <a:rPr lang="nl-NL" sz="2400" dirty="0"/>
              <a:t>Les 1 Terugblik</a:t>
            </a:r>
          </a:p>
          <a:p>
            <a:r>
              <a:rPr lang="nl-NL" sz="2400" dirty="0"/>
              <a:t>Les 2 pH in substraten</a:t>
            </a:r>
          </a:p>
          <a:p>
            <a:r>
              <a:rPr lang="nl-NL" sz="2400" dirty="0"/>
              <a:t>Les 3 pH Bodem en Bemesting</a:t>
            </a:r>
          </a:p>
          <a:p>
            <a:r>
              <a:rPr lang="nl-NL" sz="2400" dirty="0"/>
              <a:t>Les  4 </a:t>
            </a:r>
            <a:r>
              <a:rPr lang="nl-NL" sz="2400" dirty="0" err="1"/>
              <a:t>Ec</a:t>
            </a:r>
            <a:r>
              <a:rPr lang="nl-NL" sz="2400" dirty="0"/>
              <a:t> en wortel milieu 1</a:t>
            </a:r>
          </a:p>
          <a:p>
            <a:r>
              <a:rPr lang="nl-NL" sz="2400" dirty="0"/>
              <a:t>Les  5 </a:t>
            </a:r>
            <a:r>
              <a:rPr lang="nl-NL" sz="2400" dirty="0" err="1"/>
              <a:t>Ec</a:t>
            </a:r>
            <a:r>
              <a:rPr lang="nl-NL" sz="2400" dirty="0"/>
              <a:t> en wortel milieu 2</a:t>
            </a:r>
          </a:p>
          <a:p>
            <a:r>
              <a:rPr lang="nl-NL" sz="2400" dirty="0"/>
              <a:t>Les  6 </a:t>
            </a:r>
            <a:r>
              <a:rPr lang="nl-NL" sz="2400" dirty="0" err="1"/>
              <a:t>Ec</a:t>
            </a:r>
            <a:r>
              <a:rPr lang="nl-NL" sz="2400" dirty="0"/>
              <a:t> en verzilting</a:t>
            </a:r>
          </a:p>
          <a:p>
            <a:r>
              <a:rPr lang="nl-NL" sz="2400" dirty="0"/>
              <a:t>Les  7 Toets</a:t>
            </a:r>
          </a:p>
          <a:p>
            <a:endParaRPr lang="nl-NL" dirty="0"/>
          </a:p>
        </p:txBody>
      </p:sp>
    </p:spTree>
    <p:extLst>
      <p:ext uri="{BB962C8B-B14F-4D97-AF65-F5344CB8AC3E}">
        <p14:creationId xmlns:p14="http://schemas.microsoft.com/office/powerpoint/2010/main" val="347631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41230A7E-18E1-4AB5-A169-A96AA88EE5D8}"/>
              </a:ext>
            </a:extLst>
          </p:cNvPr>
          <p:cNvSpPr/>
          <p:nvPr/>
        </p:nvSpPr>
        <p:spPr>
          <a:xfrm>
            <a:off x="831067" y="2203497"/>
            <a:ext cx="8172256" cy="4062651"/>
          </a:xfrm>
          <a:prstGeom prst="rect">
            <a:avLst/>
          </a:prstGeom>
        </p:spPr>
        <p:txBody>
          <a:bodyPr wrap="square">
            <a:spAutoFit/>
          </a:bodyPr>
          <a:lstStyle/>
          <a:p>
            <a:r>
              <a:rPr lang="nl-NL" sz="2400" dirty="0">
                <a:highlight>
                  <a:srgbClr val="FFFF00"/>
                </a:highlight>
              </a:rPr>
              <a:t>pH laag?</a:t>
            </a:r>
          </a:p>
          <a:p>
            <a:r>
              <a:rPr lang="nl-NL" sz="2400" dirty="0"/>
              <a:t>Kalkmeststoffen verhogen de pH doordat het carbonaat Ca(OH)2 ervoor zorgt dat de waterstofionen (H+) worden geneutraliseerd. </a:t>
            </a:r>
          </a:p>
          <a:p>
            <a:endParaRPr lang="nl-NL" sz="2400" dirty="0"/>
          </a:p>
          <a:p>
            <a:r>
              <a:rPr lang="nl-NL" sz="2400" dirty="0"/>
              <a:t>Bovendien wordt met kalk de CEC vergroot en heeft het toevoegen van kalk ook een positief effect op de </a:t>
            </a:r>
            <a:r>
              <a:rPr lang="nl-NL" sz="2400" dirty="0" err="1"/>
              <a:t>plantbeschikbare</a:t>
            </a:r>
            <a:r>
              <a:rPr lang="nl-NL" sz="2400" dirty="0"/>
              <a:t> hoeveelheid van de sporenelementen Silicium (Si), Selenium (Se) en Molybdeen (Mo) en op de bodemstructuur.</a:t>
            </a:r>
          </a:p>
          <a:p>
            <a:endParaRPr lang="nl-NL" dirty="0"/>
          </a:p>
        </p:txBody>
      </p:sp>
    </p:spTree>
    <p:extLst>
      <p:ext uri="{BB962C8B-B14F-4D97-AF65-F5344CB8AC3E}">
        <p14:creationId xmlns:p14="http://schemas.microsoft.com/office/powerpoint/2010/main" val="231115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7F78E531-B543-4C4A-B063-6459BD7DBBC3}"/>
              </a:ext>
            </a:extLst>
          </p:cNvPr>
          <p:cNvSpPr/>
          <p:nvPr/>
        </p:nvSpPr>
        <p:spPr>
          <a:xfrm>
            <a:off x="1050387" y="2365859"/>
            <a:ext cx="7587175" cy="3416320"/>
          </a:xfrm>
          <a:prstGeom prst="rect">
            <a:avLst/>
          </a:prstGeom>
        </p:spPr>
        <p:txBody>
          <a:bodyPr wrap="square">
            <a:spAutoFit/>
          </a:bodyPr>
          <a:lstStyle/>
          <a:p>
            <a:r>
              <a:rPr lang="nl-NL" sz="2400" dirty="0">
                <a:highlight>
                  <a:srgbClr val="0000FF"/>
                </a:highlight>
              </a:rPr>
              <a:t>pH 7 hoog?</a:t>
            </a:r>
          </a:p>
          <a:p>
            <a:r>
              <a:rPr lang="nl-NL" sz="2400" dirty="0"/>
              <a:t>Bij een pH die hoger is dan 7, is het veelal beter om gips uit te rijden </a:t>
            </a:r>
          </a:p>
          <a:p>
            <a:r>
              <a:rPr lang="nl-NL" sz="2400" dirty="0"/>
              <a:t>Gips is echt wat anders dan kalk. </a:t>
            </a:r>
          </a:p>
          <a:p>
            <a:r>
              <a:rPr lang="nl-NL" sz="2400" dirty="0"/>
              <a:t>Het bestaat uit calciumsulfaat. Doordat er geen carbonaten in gips zitten wordt de pH niet verhoogd, maar draagt toediening wel aan bij dat er meer calcium en magnesium wordt gebonden aan de CEC en dat de CEC-bezetting verbetert.</a:t>
            </a:r>
          </a:p>
        </p:txBody>
      </p:sp>
    </p:spTree>
    <p:extLst>
      <p:ext uri="{BB962C8B-B14F-4D97-AF65-F5344CB8AC3E}">
        <p14:creationId xmlns:p14="http://schemas.microsoft.com/office/powerpoint/2010/main" val="7933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4DF7CB74-9330-4EB1-8C3C-52A7F7EB97C5}"/>
              </a:ext>
            </a:extLst>
          </p:cNvPr>
          <p:cNvSpPr/>
          <p:nvPr/>
        </p:nvSpPr>
        <p:spPr>
          <a:xfrm>
            <a:off x="947281" y="2413337"/>
            <a:ext cx="8224853" cy="2677656"/>
          </a:xfrm>
          <a:prstGeom prst="rect">
            <a:avLst/>
          </a:prstGeom>
        </p:spPr>
        <p:txBody>
          <a:bodyPr wrap="square">
            <a:spAutoFit/>
          </a:bodyPr>
          <a:lstStyle/>
          <a:p>
            <a:r>
              <a:rPr lang="nl-NL" sz="2400" dirty="0"/>
              <a:t>Let op zwavel</a:t>
            </a:r>
          </a:p>
          <a:p>
            <a:r>
              <a:rPr lang="nl-NL" sz="2400" dirty="0"/>
              <a:t>Let bij het gebruik van gips op de hoeveelheid zwavel die wordt aangebracht. Gips bestaat voor 35-45% uit SO3. Per ton gips wordt hiermee ongeveer 400 kg SO3 (160 kg S) aangebracht. Bij het aanbrengen van grote hoeveelheden gips kan de zwavelbehoefte van het gewas ruimschoots worden overschreden</a:t>
            </a:r>
          </a:p>
        </p:txBody>
      </p:sp>
    </p:spTree>
    <p:extLst>
      <p:ext uri="{BB962C8B-B14F-4D97-AF65-F5344CB8AC3E}">
        <p14:creationId xmlns:p14="http://schemas.microsoft.com/office/powerpoint/2010/main" val="392792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2F0038F0-929A-46C3-B8A8-33A63C389DD5}"/>
              </a:ext>
            </a:extLst>
          </p:cNvPr>
          <p:cNvSpPr/>
          <p:nvPr/>
        </p:nvSpPr>
        <p:spPr>
          <a:xfrm>
            <a:off x="415552" y="1964353"/>
            <a:ext cx="9651179" cy="4893647"/>
          </a:xfrm>
          <a:prstGeom prst="rect">
            <a:avLst/>
          </a:prstGeom>
        </p:spPr>
        <p:txBody>
          <a:bodyPr wrap="square">
            <a:spAutoFit/>
          </a:bodyPr>
          <a:lstStyle/>
          <a:p>
            <a:r>
              <a:rPr lang="nl-NL" sz="2400" dirty="0"/>
              <a:t>De bodem als buffer</a:t>
            </a:r>
          </a:p>
          <a:p>
            <a:r>
              <a:rPr lang="nl-NL" sz="2400" dirty="0"/>
              <a:t>De bodem beschikt over een buffersysteem dat de pH stabiliseert. De buffercapaciteit wordt voornamelijk bepaald door de aanwezigheid van calciumcarbonaat (CaCO3) in de bodem. Regelmatig bekalken houdt de buffercapaciteit in stand.</a:t>
            </a:r>
          </a:p>
          <a:p>
            <a:r>
              <a:rPr lang="nl-NL" sz="2400" dirty="0"/>
              <a:t>pH-correctie en het gebruik van meststoffen</a:t>
            </a:r>
          </a:p>
          <a:p>
            <a:r>
              <a:rPr lang="nl-NL" sz="2400" dirty="0"/>
              <a:t>Als de mest die u inbrengt veel ammonium bevat, raden we u aan om voldoende tijd te laten tussen het bemesten en het bekalken.</a:t>
            </a:r>
          </a:p>
          <a:p>
            <a:r>
              <a:rPr lang="nl-NL" sz="2400" dirty="0"/>
              <a:t>• Bij te lage bodem-pH is de bodem verzuurd en kan de pH verhoogd worden door te bekalken.</a:t>
            </a:r>
          </a:p>
          <a:p>
            <a:r>
              <a:rPr lang="nl-NL" sz="2400" dirty="0"/>
              <a:t>• Bij te hoge bodem-pH is de bodem </a:t>
            </a:r>
            <a:r>
              <a:rPr lang="nl-NL" sz="2400" dirty="0" err="1"/>
              <a:t>overbekalkt</a:t>
            </a:r>
            <a:r>
              <a:rPr lang="nl-NL" sz="2400" dirty="0"/>
              <a:t> en kan de pH verlaagd</a:t>
            </a:r>
          </a:p>
          <a:p>
            <a:r>
              <a:rPr lang="nl-NL" sz="2400" dirty="0"/>
              <a:t>worden ofwel door zuurwerkende meststoffen ofwel door zwavel toe te</a:t>
            </a:r>
          </a:p>
          <a:p>
            <a:r>
              <a:rPr lang="nl-NL" sz="2400" dirty="0"/>
              <a:t>dienen.</a:t>
            </a:r>
          </a:p>
        </p:txBody>
      </p:sp>
    </p:spTree>
    <p:extLst>
      <p:ext uri="{BB962C8B-B14F-4D97-AF65-F5344CB8AC3E}">
        <p14:creationId xmlns:p14="http://schemas.microsoft.com/office/powerpoint/2010/main" val="242887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ACE958DC-0176-4479-A90C-0FCFA040DB4B}"/>
              </a:ext>
            </a:extLst>
          </p:cNvPr>
          <p:cNvSpPr/>
          <p:nvPr/>
        </p:nvSpPr>
        <p:spPr>
          <a:xfrm>
            <a:off x="831067" y="2264050"/>
            <a:ext cx="8734964" cy="1200329"/>
          </a:xfrm>
          <a:prstGeom prst="rect">
            <a:avLst/>
          </a:prstGeom>
        </p:spPr>
        <p:txBody>
          <a:bodyPr wrap="square">
            <a:spAutoFit/>
          </a:bodyPr>
          <a:lstStyle/>
          <a:p>
            <a:r>
              <a:rPr lang="nl-NL" sz="2400" dirty="0"/>
              <a:t>Het basenequivalent van een meststof = de maat voor de basische of verzurende werking. Het getal drukt uit hoeveel calciumoxide toegediend of onttrokken wordt aan de bodem per 100 kg meststof.</a:t>
            </a:r>
          </a:p>
        </p:txBody>
      </p:sp>
      <p:sp>
        <p:nvSpPr>
          <p:cNvPr id="4" name="Rechthoek 3">
            <a:extLst>
              <a:ext uri="{FF2B5EF4-FFF2-40B4-BE49-F238E27FC236}">
                <a16:creationId xmlns:a16="http://schemas.microsoft.com/office/drawing/2014/main" id="{4F0F643D-11E7-4EB2-9BA9-D490299224E7}"/>
              </a:ext>
            </a:extLst>
          </p:cNvPr>
          <p:cNvSpPr/>
          <p:nvPr/>
        </p:nvSpPr>
        <p:spPr>
          <a:xfrm>
            <a:off x="831067" y="3464379"/>
            <a:ext cx="8734963" cy="3416320"/>
          </a:xfrm>
          <a:prstGeom prst="rect">
            <a:avLst/>
          </a:prstGeom>
        </p:spPr>
        <p:txBody>
          <a:bodyPr wrap="square">
            <a:spAutoFit/>
          </a:bodyPr>
          <a:lstStyle/>
          <a:p>
            <a:r>
              <a:rPr lang="nl-NL" sz="2400" dirty="0"/>
              <a:t>Voorbeeld 1: basenequivalent = +20</a:t>
            </a:r>
          </a:p>
          <a:p>
            <a:r>
              <a:rPr lang="nl-NL" sz="2400" dirty="0"/>
              <a:t>Wanneer 100 kg van die meststof toegediend wordt</a:t>
            </a:r>
          </a:p>
          <a:p>
            <a:r>
              <a:rPr lang="nl-NL" sz="2400" dirty="0"/>
              <a:t>aan de bodem, komt dit overeen met het toedienen</a:t>
            </a:r>
          </a:p>
          <a:p>
            <a:r>
              <a:rPr lang="nl-NL" sz="2400" dirty="0"/>
              <a:t>van 20 kg </a:t>
            </a:r>
            <a:r>
              <a:rPr lang="nl-NL" sz="2400" dirty="0" err="1"/>
              <a:t>CaO</a:t>
            </a:r>
            <a:r>
              <a:rPr lang="nl-NL" sz="2400" dirty="0"/>
              <a:t>.</a:t>
            </a:r>
          </a:p>
          <a:p>
            <a:r>
              <a:rPr lang="nl-NL" sz="2400" dirty="0"/>
              <a:t>Voorbeeld 2: basenequivalent = -50</a:t>
            </a:r>
          </a:p>
          <a:p>
            <a:r>
              <a:rPr lang="nl-NL" sz="2400" dirty="0"/>
              <a:t>Wanneer 100 kg van die meststof toegediend wordt</a:t>
            </a:r>
          </a:p>
          <a:p>
            <a:r>
              <a:rPr lang="nl-NL" sz="2400" dirty="0"/>
              <a:t>aan de bodem, komt dit overeen met het onttrekken</a:t>
            </a:r>
          </a:p>
          <a:p>
            <a:r>
              <a:rPr lang="nl-NL" sz="2400" dirty="0"/>
              <a:t>van 50 kg </a:t>
            </a:r>
            <a:r>
              <a:rPr lang="nl-NL" sz="2400" dirty="0" err="1"/>
              <a:t>CaO</a:t>
            </a:r>
            <a:r>
              <a:rPr lang="nl-NL" sz="2400" dirty="0"/>
              <a:t>, en zal men dus 50 kg </a:t>
            </a:r>
            <a:r>
              <a:rPr lang="nl-NL" sz="2400" dirty="0" err="1"/>
              <a:t>CaO</a:t>
            </a:r>
            <a:r>
              <a:rPr lang="nl-NL" sz="2400" dirty="0"/>
              <a:t> moeten toedienen om geen pH-wijzigingen te hebben. </a:t>
            </a:r>
          </a:p>
        </p:txBody>
      </p:sp>
    </p:spTree>
    <p:extLst>
      <p:ext uri="{BB962C8B-B14F-4D97-AF65-F5344CB8AC3E}">
        <p14:creationId xmlns:p14="http://schemas.microsoft.com/office/powerpoint/2010/main" val="5918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pic>
        <p:nvPicPr>
          <p:cNvPr id="2" name="Afbeelding 1">
            <a:extLst>
              <a:ext uri="{FF2B5EF4-FFF2-40B4-BE49-F238E27FC236}">
                <a16:creationId xmlns:a16="http://schemas.microsoft.com/office/drawing/2014/main" id="{BE9F24E2-C397-48F8-9A02-705617E1C061}"/>
              </a:ext>
            </a:extLst>
          </p:cNvPr>
          <p:cNvPicPr>
            <a:picLocks noChangeAspect="1"/>
          </p:cNvPicPr>
          <p:nvPr/>
        </p:nvPicPr>
        <p:blipFill>
          <a:blip r:embed="rId5"/>
          <a:stretch>
            <a:fillRect/>
          </a:stretch>
        </p:blipFill>
        <p:spPr>
          <a:xfrm>
            <a:off x="2456316" y="2691025"/>
            <a:ext cx="6555971" cy="2242332"/>
          </a:xfrm>
          <a:prstGeom prst="rect">
            <a:avLst/>
          </a:prstGeom>
        </p:spPr>
      </p:pic>
    </p:spTree>
    <p:extLst>
      <p:ext uri="{BB962C8B-B14F-4D97-AF65-F5344CB8AC3E}">
        <p14:creationId xmlns:p14="http://schemas.microsoft.com/office/powerpoint/2010/main" val="1448595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pic>
        <p:nvPicPr>
          <p:cNvPr id="2" name="Afbeelding 1">
            <a:extLst>
              <a:ext uri="{FF2B5EF4-FFF2-40B4-BE49-F238E27FC236}">
                <a16:creationId xmlns:a16="http://schemas.microsoft.com/office/drawing/2014/main" id="{3D8ED963-5202-4873-A4F3-733A0BB02132}"/>
              </a:ext>
            </a:extLst>
          </p:cNvPr>
          <p:cNvPicPr>
            <a:picLocks noChangeAspect="1"/>
          </p:cNvPicPr>
          <p:nvPr/>
        </p:nvPicPr>
        <p:blipFill>
          <a:blip r:embed="rId5"/>
          <a:stretch>
            <a:fillRect/>
          </a:stretch>
        </p:blipFill>
        <p:spPr>
          <a:xfrm>
            <a:off x="975857" y="2066486"/>
            <a:ext cx="8322888" cy="4442358"/>
          </a:xfrm>
          <a:prstGeom prst="rect">
            <a:avLst/>
          </a:prstGeom>
        </p:spPr>
      </p:pic>
    </p:spTree>
    <p:extLst>
      <p:ext uri="{BB962C8B-B14F-4D97-AF65-F5344CB8AC3E}">
        <p14:creationId xmlns:p14="http://schemas.microsoft.com/office/powerpoint/2010/main" val="188750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pic>
        <p:nvPicPr>
          <p:cNvPr id="4" name="Afbeelding 3">
            <a:extLst>
              <a:ext uri="{FF2B5EF4-FFF2-40B4-BE49-F238E27FC236}">
                <a16:creationId xmlns:a16="http://schemas.microsoft.com/office/drawing/2014/main" id="{06682D2B-BF6A-40A3-98CB-37DEA8EA2EC9}"/>
              </a:ext>
            </a:extLst>
          </p:cNvPr>
          <p:cNvPicPr>
            <a:picLocks noChangeAspect="1"/>
          </p:cNvPicPr>
          <p:nvPr/>
        </p:nvPicPr>
        <p:blipFill>
          <a:blip r:embed="rId5"/>
          <a:stretch>
            <a:fillRect/>
          </a:stretch>
        </p:blipFill>
        <p:spPr>
          <a:xfrm>
            <a:off x="3633605" y="1935195"/>
            <a:ext cx="4201393" cy="4841806"/>
          </a:xfrm>
          <a:prstGeom prst="rect">
            <a:avLst/>
          </a:prstGeom>
        </p:spPr>
      </p:pic>
      <p:sp>
        <p:nvSpPr>
          <p:cNvPr id="7" name="Tekstvak 6">
            <a:extLst>
              <a:ext uri="{FF2B5EF4-FFF2-40B4-BE49-F238E27FC236}">
                <a16:creationId xmlns:a16="http://schemas.microsoft.com/office/drawing/2014/main" id="{EE679AB8-7814-422B-90DE-37986A829B18}"/>
              </a:ext>
            </a:extLst>
          </p:cNvPr>
          <p:cNvSpPr txBox="1"/>
          <p:nvPr/>
        </p:nvSpPr>
        <p:spPr>
          <a:xfrm>
            <a:off x="8844455" y="5975131"/>
            <a:ext cx="2664373" cy="369332"/>
          </a:xfrm>
          <a:prstGeom prst="rect">
            <a:avLst/>
          </a:prstGeom>
          <a:noFill/>
        </p:spPr>
        <p:txBody>
          <a:bodyPr wrap="square" rtlCol="0">
            <a:spAutoFit/>
          </a:bodyPr>
          <a:lstStyle/>
          <a:p>
            <a:r>
              <a:rPr lang="nl-NL" dirty="0"/>
              <a:t>Zie bronnen</a:t>
            </a:r>
          </a:p>
        </p:txBody>
      </p:sp>
    </p:spTree>
    <p:extLst>
      <p:ext uri="{BB962C8B-B14F-4D97-AF65-F5344CB8AC3E}">
        <p14:creationId xmlns:p14="http://schemas.microsoft.com/office/powerpoint/2010/main" val="473410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4"/>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5"/>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273E6171-8EC0-4FEA-A553-FD41792387DA}"/>
              </a:ext>
            </a:extLst>
          </p:cNvPr>
          <p:cNvSpPr/>
          <p:nvPr/>
        </p:nvSpPr>
        <p:spPr>
          <a:xfrm>
            <a:off x="738925" y="2290965"/>
            <a:ext cx="9852074" cy="461665"/>
          </a:xfrm>
          <a:prstGeom prst="rect">
            <a:avLst/>
          </a:prstGeom>
        </p:spPr>
        <p:txBody>
          <a:bodyPr wrap="square">
            <a:spAutoFit/>
          </a:bodyPr>
          <a:lstStyle/>
          <a:p>
            <a:r>
              <a:rPr lang="nl-NL" sz="2400" dirty="0"/>
              <a:t>1. Organische meststoffen werken anders dan minerale meststoffen</a:t>
            </a:r>
          </a:p>
        </p:txBody>
      </p:sp>
      <p:pic>
        <p:nvPicPr>
          <p:cNvPr id="7" name="Afbeelding 6">
            <a:extLst>
              <a:ext uri="{FF2B5EF4-FFF2-40B4-BE49-F238E27FC236}">
                <a16:creationId xmlns:a16="http://schemas.microsoft.com/office/drawing/2014/main" id="{DF1496CA-42AF-411E-A1A6-1A87E062F1EF}"/>
              </a:ext>
            </a:extLst>
          </p:cNvPr>
          <p:cNvPicPr>
            <a:picLocks noChangeAspect="1"/>
          </p:cNvPicPr>
          <p:nvPr/>
        </p:nvPicPr>
        <p:blipFill>
          <a:blip r:embed="rId6"/>
          <a:stretch>
            <a:fillRect/>
          </a:stretch>
        </p:blipFill>
        <p:spPr>
          <a:xfrm>
            <a:off x="4344242" y="2872935"/>
            <a:ext cx="2168706" cy="3172264"/>
          </a:xfrm>
          <a:prstGeom prst="rect">
            <a:avLst/>
          </a:prstGeom>
        </p:spPr>
      </p:pic>
    </p:spTree>
    <p:extLst>
      <p:ext uri="{BB962C8B-B14F-4D97-AF65-F5344CB8AC3E}">
        <p14:creationId xmlns:p14="http://schemas.microsoft.com/office/powerpoint/2010/main" val="4071630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4"/>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5"/>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34B1A47A-A949-4520-8435-AAFB0E430015}"/>
              </a:ext>
            </a:extLst>
          </p:cNvPr>
          <p:cNvSpPr/>
          <p:nvPr/>
        </p:nvSpPr>
        <p:spPr>
          <a:xfrm>
            <a:off x="831067" y="2189257"/>
            <a:ext cx="5058436" cy="461665"/>
          </a:xfrm>
          <a:prstGeom prst="rect">
            <a:avLst/>
          </a:prstGeom>
        </p:spPr>
        <p:txBody>
          <a:bodyPr wrap="none">
            <a:spAutoFit/>
          </a:bodyPr>
          <a:lstStyle/>
          <a:p>
            <a:r>
              <a:rPr lang="nl-NL" sz="2400" dirty="0"/>
              <a:t>2. Bacteriën nodig voor N-mineralisatie</a:t>
            </a:r>
          </a:p>
        </p:txBody>
      </p:sp>
      <p:pic>
        <p:nvPicPr>
          <p:cNvPr id="7" name="Afbeelding 6">
            <a:extLst>
              <a:ext uri="{FF2B5EF4-FFF2-40B4-BE49-F238E27FC236}">
                <a16:creationId xmlns:a16="http://schemas.microsoft.com/office/drawing/2014/main" id="{D731343E-C016-42EA-8DD4-D701A96DE87D}"/>
              </a:ext>
            </a:extLst>
          </p:cNvPr>
          <p:cNvPicPr>
            <a:picLocks noChangeAspect="1"/>
          </p:cNvPicPr>
          <p:nvPr/>
        </p:nvPicPr>
        <p:blipFill>
          <a:blip r:embed="rId6"/>
          <a:stretch>
            <a:fillRect/>
          </a:stretch>
        </p:blipFill>
        <p:spPr>
          <a:xfrm>
            <a:off x="8845423" y="453293"/>
            <a:ext cx="3179115" cy="1735964"/>
          </a:xfrm>
          <a:prstGeom prst="rect">
            <a:avLst/>
          </a:prstGeom>
        </p:spPr>
      </p:pic>
      <p:sp>
        <p:nvSpPr>
          <p:cNvPr id="10" name="Rechthoek 9">
            <a:extLst>
              <a:ext uri="{FF2B5EF4-FFF2-40B4-BE49-F238E27FC236}">
                <a16:creationId xmlns:a16="http://schemas.microsoft.com/office/drawing/2014/main" id="{D8011B43-A575-4F5A-9727-B88CFAAC485D}"/>
              </a:ext>
            </a:extLst>
          </p:cNvPr>
          <p:cNvSpPr/>
          <p:nvPr/>
        </p:nvSpPr>
        <p:spPr>
          <a:xfrm>
            <a:off x="251410" y="2619055"/>
            <a:ext cx="11689179" cy="3785652"/>
          </a:xfrm>
          <a:prstGeom prst="rect">
            <a:avLst/>
          </a:prstGeom>
        </p:spPr>
        <p:txBody>
          <a:bodyPr wrap="square">
            <a:spAutoFit/>
          </a:bodyPr>
          <a:lstStyle/>
          <a:p>
            <a:r>
              <a:rPr lang="nl-NL" sz="2400" dirty="0"/>
              <a:t>Stap 1 : </a:t>
            </a:r>
            <a:r>
              <a:rPr lang="nl-NL" sz="2400" dirty="0" err="1"/>
              <a:t>Ammonificatie</a:t>
            </a:r>
            <a:r>
              <a:rPr lang="nl-NL" sz="2400" dirty="0"/>
              <a:t> </a:t>
            </a:r>
          </a:p>
          <a:p>
            <a:r>
              <a:rPr lang="nl-NL" sz="2400" dirty="0"/>
              <a:t>	Organisch gebonden-NH2 → NH3 + H2O → NH4+ + OH-     pH stijgt!</a:t>
            </a:r>
          </a:p>
          <a:p>
            <a:endParaRPr lang="nl-NL" sz="2400" dirty="0"/>
          </a:p>
          <a:p>
            <a:r>
              <a:rPr lang="nl-NL" sz="2400" dirty="0"/>
              <a:t>Stap 2: Dissociatie van ammonium  (bij hoge temperatuur!  +/- 30’)</a:t>
            </a:r>
          </a:p>
          <a:p>
            <a:r>
              <a:rPr lang="nl-NL" sz="2400" dirty="0"/>
              <a:t>	NH4+ ↔ NH3 + H+      </a:t>
            </a:r>
          </a:p>
          <a:p>
            <a:endParaRPr lang="nl-NL" sz="2400" dirty="0"/>
          </a:p>
          <a:p>
            <a:r>
              <a:rPr lang="nl-NL" sz="2400" dirty="0"/>
              <a:t>Stap 3: Nitrificatie in 2 stappen</a:t>
            </a:r>
          </a:p>
          <a:p>
            <a:r>
              <a:rPr lang="nl-NL" sz="2400" dirty="0"/>
              <a:t>	- Nitrosomonas zet ammoniak om naar nitriet.</a:t>
            </a:r>
            <a:r>
              <a:rPr lang="pt-BR" sz="2400" dirty="0"/>
              <a:t> 2NH3 + 3O2 → 2NO2 + 2H2O + 2H+  </a:t>
            </a:r>
            <a:r>
              <a:rPr lang="nl-NL" sz="2400" dirty="0"/>
              <a:t>	- Nitrobacter zet nitriet om naar nitraat. Stap 1 : Stap 2 : 2NO2- + O2 → 2NO3</a:t>
            </a:r>
          </a:p>
          <a:p>
            <a:endParaRPr lang="nl-NL" sz="2400" dirty="0"/>
          </a:p>
        </p:txBody>
      </p:sp>
    </p:spTree>
    <p:extLst>
      <p:ext uri="{BB962C8B-B14F-4D97-AF65-F5344CB8AC3E}">
        <p14:creationId xmlns:p14="http://schemas.microsoft.com/office/powerpoint/2010/main" val="112322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Zuurgraad</a:t>
            </a:r>
          </a:p>
        </p:txBody>
      </p:sp>
      <p:sp>
        <p:nvSpPr>
          <p:cNvPr id="3" name="Ondertitel 2"/>
          <p:cNvSpPr>
            <a:spLocks noGrp="1"/>
          </p:cNvSpPr>
          <p:nvPr>
            <p:ph type="subTitle" idx="1"/>
          </p:nvPr>
        </p:nvSpPr>
        <p:spPr/>
        <p:txBody>
          <a:bodyPr/>
          <a:lstStyle/>
          <a:p>
            <a:r>
              <a:rPr lang="nl-NL" dirty="0"/>
              <a:t>Les 3  pH in volle grond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63" y="3982380"/>
            <a:ext cx="9753600" cy="21717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147" y="1079850"/>
            <a:ext cx="4410075" cy="1038225"/>
          </a:xfrm>
          <a:prstGeom prst="rect">
            <a:avLst/>
          </a:prstGeom>
        </p:spPr>
      </p:pic>
    </p:spTree>
    <p:extLst>
      <p:ext uri="{BB962C8B-B14F-4D97-AF65-F5344CB8AC3E}">
        <p14:creationId xmlns:p14="http://schemas.microsoft.com/office/powerpoint/2010/main" val="3795596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4"/>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5"/>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70B4F90D-9237-4D2B-A5DC-258A288C5FFE}"/>
              </a:ext>
            </a:extLst>
          </p:cNvPr>
          <p:cNvSpPr/>
          <p:nvPr/>
        </p:nvSpPr>
        <p:spPr>
          <a:xfrm>
            <a:off x="649489" y="2161122"/>
            <a:ext cx="4773230" cy="461665"/>
          </a:xfrm>
          <a:prstGeom prst="rect">
            <a:avLst/>
          </a:prstGeom>
        </p:spPr>
        <p:txBody>
          <a:bodyPr wrap="none">
            <a:spAutoFit/>
          </a:bodyPr>
          <a:lstStyle/>
          <a:p>
            <a:r>
              <a:rPr lang="nl-NL" sz="2400" dirty="0"/>
              <a:t>3. pH verandert door N-mineralisatie</a:t>
            </a:r>
          </a:p>
        </p:txBody>
      </p:sp>
      <p:pic>
        <p:nvPicPr>
          <p:cNvPr id="8" name="Afbeelding 7">
            <a:extLst>
              <a:ext uri="{FF2B5EF4-FFF2-40B4-BE49-F238E27FC236}">
                <a16:creationId xmlns:a16="http://schemas.microsoft.com/office/drawing/2014/main" id="{0292DD2E-F44F-4F0E-AF03-2ACB9ABD40FF}"/>
              </a:ext>
            </a:extLst>
          </p:cNvPr>
          <p:cNvPicPr>
            <a:picLocks noChangeAspect="1"/>
          </p:cNvPicPr>
          <p:nvPr/>
        </p:nvPicPr>
        <p:blipFill>
          <a:blip r:embed="rId6"/>
          <a:stretch>
            <a:fillRect/>
          </a:stretch>
        </p:blipFill>
        <p:spPr>
          <a:xfrm>
            <a:off x="2255159" y="2848714"/>
            <a:ext cx="6255795" cy="3753477"/>
          </a:xfrm>
          <a:prstGeom prst="rect">
            <a:avLst/>
          </a:prstGeom>
        </p:spPr>
      </p:pic>
    </p:spTree>
    <p:extLst>
      <p:ext uri="{BB962C8B-B14F-4D97-AF65-F5344CB8AC3E}">
        <p14:creationId xmlns:p14="http://schemas.microsoft.com/office/powerpoint/2010/main" val="2071496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4"/>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5"/>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70B4F90D-9237-4D2B-A5DC-258A288C5FFE}"/>
              </a:ext>
            </a:extLst>
          </p:cNvPr>
          <p:cNvSpPr/>
          <p:nvPr/>
        </p:nvSpPr>
        <p:spPr>
          <a:xfrm>
            <a:off x="649489" y="2161122"/>
            <a:ext cx="4773230" cy="461665"/>
          </a:xfrm>
          <a:prstGeom prst="rect">
            <a:avLst/>
          </a:prstGeom>
        </p:spPr>
        <p:txBody>
          <a:bodyPr wrap="none">
            <a:spAutoFit/>
          </a:bodyPr>
          <a:lstStyle/>
          <a:p>
            <a:r>
              <a:rPr lang="nl-NL" sz="2400" dirty="0"/>
              <a:t>3. pH verandert door N-mineralisatie</a:t>
            </a:r>
          </a:p>
        </p:txBody>
      </p:sp>
      <p:sp>
        <p:nvSpPr>
          <p:cNvPr id="9" name="Rechthoek 8">
            <a:extLst>
              <a:ext uri="{FF2B5EF4-FFF2-40B4-BE49-F238E27FC236}">
                <a16:creationId xmlns:a16="http://schemas.microsoft.com/office/drawing/2014/main" id="{ABC2E281-E7FC-4440-9865-BD05CAB74A6B}"/>
              </a:ext>
            </a:extLst>
          </p:cNvPr>
          <p:cNvSpPr/>
          <p:nvPr/>
        </p:nvSpPr>
        <p:spPr>
          <a:xfrm>
            <a:off x="559766" y="2848714"/>
            <a:ext cx="8190339" cy="2308324"/>
          </a:xfrm>
          <a:prstGeom prst="rect">
            <a:avLst/>
          </a:prstGeom>
        </p:spPr>
        <p:txBody>
          <a:bodyPr wrap="square">
            <a:spAutoFit/>
          </a:bodyPr>
          <a:lstStyle/>
          <a:p>
            <a:r>
              <a:rPr lang="nl-NL" sz="2400" dirty="0"/>
              <a:t>pH fluctueert</a:t>
            </a:r>
          </a:p>
          <a:p>
            <a:r>
              <a:rPr lang="nl-NL" sz="2400" dirty="0"/>
              <a:t>Bij gebruik van organische meststoffen zal de pH altijd fluctueren. In zijn algemeenheid loopt de pH bij gebruik van organische meststoffen in de eerste weken op en zakt daarna weer terug om uit te komen rond de beginstand van de pH van het mengsel.</a:t>
            </a:r>
          </a:p>
        </p:txBody>
      </p:sp>
      <p:pic>
        <p:nvPicPr>
          <p:cNvPr id="10" name="Afbeelding 9">
            <a:extLst>
              <a:ext uri="{FF2B5EF4-FFF2-40B4-BE49-F238E27FC236}">
                <a16:creationId xmlns:a16="http://schemas.microsoft.com/office/drawing/2014/main" id="{92F29E7C-5223-48FE-95E7-FCAA195D3C43}"/>
              </a:ext>
            </a:extLst>
          </p:cNvPr>
          <p:cNvPicPr>
            <a:picLocks noChangeAspect="1"/>
          </p:cNvPicPr>
          <p:nvPr/>
        </p:nvPicPr>
        <p:blipFill>
          <a:blip r:embed="rId6"/>
          <a:stretch>
            <a:fillRect/>
          </a:stretch>
        </p:blipFill>
        <p:spPr>
          <a:xfrm>
            <a:off x="8232246" y="567029"/>
            <a:ext cx="3800340" cy="2281685"/>
          </a:xfrm>
          <a:prstGeom prst="rect">
            <a:avLst/>
          </a:prstGeom>
        </p:spPr>
      </p:pic>
    </p:spTree>
    <p:extLst>
      <p:ext uri="{BB962C8B-B14F-4D97-AF65-F5344CB8AC3E}">
        <p14:creationId xmlns:p14="http://schemas.microsoft.com/office/powerpoint/2010/main" val="16207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4"/>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5"/>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0F7FDE9D-2A29-4B96-BD83-BCBE7A240FF1}"/>
              </a:ext>
            </a:extLst>
          </p:cNvPr>
          <p:cNvSpPr/>
          <p:nvPr/>
        </p:nvSpPr>
        <p:spPr>
          <a:xfrm>
            <a:off x="831067" y="2090783"/>
            <a:ext cx="6118085" cy="461665"/>
          </a:xfrm>
          <a:prstGeom prst="rect">
            <a:avLst/>
          </a:prstGeom>
        </p:spPr>
        <p:txBody>
          <a:bodyPr wrap="none">
            <a:spAutoFit/>
          </a:bodyPr>
          <a:lstStyle/>
          <a:p>
            <a:r>
              <a:rPr lang="nl-NL" sz="2400" dirty="0"/>
              <a:t>4. pH-buffer van substraat speelt belangrijke rol</a:t>
            </a:r>
          </a:p>
        </p:txBody>
      </p:sp>
      <p:pic>
        <p:nvPicPr>
          <p:cNvPr id="7" name="Afbeelding 6">
            <a:extLst>
              <a:ext uri="{FF2B5EF4-FFF2-40B4-BE49-F238E27FC236}">
                <a16:creationId xmlns:a16="http://schemas.microsoft.com/office/drawing/2014/main" id="{9BBDCF4D-9C9D-4FB2-AD5C-BF54D03CDAB2}"/>
              </a:ext>
            </a:extLst>
          </p:cNvPr>
          <p:cNvPicPr>
            <a:picLocks noChangeAspect="1"/>
          </p:cNvPicPr>
          <p:nvPr/>
        </p:nvPicPr>
        <p:blipFill>
          <a:blip r:embed="rId6"/>
          <a:stretch>
            <a:fillRect/>
          </a:stretch>
        </p:blipFill>
        <p:spPr>
          <a:xfrm>
            <a:off x="831067" y="3165502"/>
            <a:ext cx="3804234" cy="2280102"/>
          </a:xfrm>
          <a:prstGeom prst="rect">
            <a:avLst/>
          </a:prstGeom>
        </p:spPr>
      </p:pic>
      <p:pic>
        <p:nvPicPr>
          <p:cNvPr id="9" name="Afbeelding 8">
            <a:extLst>
              <a:ext uri="{FF2B5EF4-FFF2-40B4-BE49-F238E27FC236}">
                <a16:creationId xmlns:a16="http://schemas.microsoft.com/office/drawing/2014/main" id="{EE81456A-9358-495F-92C6-395B79BFA784}"/>
              </a:ext>
            </a:extLst>
          </p:cNvPr>
          <p:cNvPicPr>
            <a:picLocks noChangeAspect="1"/>
          </p:cNvPicPr>
          <p:nvPr/>
        </p:nvPicPr>
        <p:blipFill>
          <a:blip r:embed="rId7"/>
          <a:stretch>
            <a:fillRect/>
          </a:stretch>
        </p:blipFill>
        <p:spPr>
          <a:xfrm>
            <a:off x="5062537" y="2667000"/>
            <a:ext cx="4467528" cy="3294030"/>
          </a:xfrm>
          <a:prstGeom prst="rect">
            <a:avLst/>
          </a:prstGeom>
        </p:spPr>
      </p:pic>
      <p:sp>
        <p:nvSpPr>
          <p:cNvPr id="10" name="Tekstvak 9">
            <a:extLst>
              <a:ext uri="{FF2B5EF4-FFF2-40B4-BE49-F238E27FC236}">
                <a16:creationId xmlns:a16="http://schemas.microsoft.com/office/drawing/2014/main" id="{6C903075-CCC4-4868-8D99-D9A0F116E003}"/>
              </a:ext>
            </a:extLst>
          </p:cNvPr>
          <p:cNvSpPr txBox="1"/>
          <p:nvPr/>
        </p:nvSpPr>
        <p:spPr>
          <a:xfrm>
            <a:off x="680484" y="5445604"/>
            <a:ext cx="4382053" cy="646331"/>
          </a:xfrm>
          <a:prstGeom prst="rect">
            <a:avLst/>
          </a:prstGeom>
          <a:noFill/>
        </p:spPr>
        <p:txBody>
          <a:bodyPr wrap="square" rtlCol="0">
            <a:spAutoFit/>
          </a:bodyPr>
          <a:lstStyle/>
          <a:p>
            <a:r>
              <a:rPr lang="nl-NL" dirty="0"/>
              <a:t>boomschors, kokosgruis, -vezel en -brokjes, houtvezel en perliet </a:t>
            </a:r>
          </a:p>
        </p:txBody>
      </p:sp>
      <p:sp>
        <p:nvSpPr>
          <p:cNvPr id="11" name="Rechthoek 10">
            <a:extLst>
              <a:ext uri="{FF2B5EF4-FFF2-40B4-BE49-F238E27FC236}">
                <a16:creationId xmlns:a16="http://schemas.microsoft.com/office/drawing/2014/main" id="{FB248212-6202-46C5-BD38-CB6DD53A3BB7}"/>
              </a:ext>
            </a:extLst>
          </p:cNvPr>
          <p:cNvSpPr/>
          <p:nvPr/>
        </p:nvSpPr>
        <p:spPr>
          <a:xfrm>
            <a:off x="6624571" y="5521813"/>
            <a:ext cx="1009787" cy="369332"/>
          </a:xfrm>
          <a:prstGeom prst="rect">
            <a:avLst/>
          </a:prstGeom>
        </p:spPr>
        <p:txBody>
          <a:bodyPr wrap="square">
            <a:spAutoFit/>
          </a:bodyPr>
          <a:lstStyle/>
          <a:p>
            <a:r>
              <a:rPr lang="nl-NL" dirty="0"/>
              <a:t>Veen </a:t>
            </a:r>
          </a:p>
        </p:txBody>
      </p:sp>
    </p:spTree>
    <p:extLst>
      <p:ext uri="{BB962C8B-B14F-4D97-AF65-F5344CB8AC3E}">
        <p14:creationId xmlns:p14="http://schemas.microsoft.com/office/powerpoint/2010/main" val="194130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4"/>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5"/>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73644CD7-C89E-45FF-9251-2603CC1601B2}"/>
              </a:ext>
            </a:extLst>
          </p:cNvPr>
          <p:cNvSpPr/>
          <p:nvPr/>
        </p:nvSpPr>
        <p:spPr>
          <a:xfrm>
            <a:off x="831066" y="2148904"/>
            <a:ext cx="7521197" cy="830997"/>
          </a:xfrm>
          <a:prstGeom prst="rect">
            <a:avLst/>
          </a:prstGeom>
        </p:spPr>
        <p:txBody>
          <a:bodyPr wrap="square">
            <a:spAutoFit/>
          </a:bodyPr>
          <a:lstStyle/>
          <a:p>
            <a:r>
              <a:rPr lang="nl-NL" sz="2400" dirty="0"/>
              <a:t>5. Aandacht voor ontstaan hoog ammoniakgehalte onder</a:t>
            </a:r>
          </a:p>
          <a:p>
            <a:r>
              <a:rPr lang="nl-NL" sz="2400" dirty="0"/>
              <a:t>     bepaalde omstandigheden</a:t>
            </a:r>
          </a:p>
        </p:txBody>
      </p:sp>
      <p:sp>
        <p:nvSpPr>
          <p:cNvPr id="10" name="Rechthoek 9">
            <a:extLst>
              <a:ext uri="{FF2B5EF4-FFF2-40B4-BE49-F238E27FC236}">
                <a16:creationId xmlns:a16="http://schemas.microsoft.com/office/drawing/2014/main" id="{4B22A582-AB74-48B0-8CA5-E793D0B58780}"/>
              </a:ext>
            </a:extLst>
          </p:cNvPr>
          <p:cNvSpPr/>
          <p:nvPr/>
        </p:nvSpPr>
        <p:spPr>
          <a:xfrm>
            <a:off x="4199779" y="3674827"/>
            <a:ext cx="2492542" cy="369332"/>
          </a:xfrm>
          <a:prstGeom prst="rect">
            <a:avLst/>
          </a:prstGeom>
        </p:spPr>
        <p:txBody>
          <a:bodyPr wrap="none">
            <a:spAutoFit/>
          </a:bodyPr>
          <a:lstStyle/>
          <a:p>
            <a:r>
              <a:rPr lang="nl-NL" dirty="0"/>
              <a:t>Opname door het gewas</a:t>
            </a:r>
          </a:p>
        </p:txBody>
      </p:sp>
      <p:sp>
        <p:nvSpPr>
          <p:cNvPr id="11" name="Rechthoek 10">
            <a:extLst>
              <a:ext uri="{FF2B5EF4-FFF2-40B4-BE49-F238E27FC236}">
                <a16:creationId xmlns:a16="http://schemas.microsoft.com/office/drawing/2014/main" id="{5BC6A73D-3A97-4E13-AFE4-909CC15D12FA}"/>
              </a:ext>
            </a:extLst>
          </p:cNvPr>
          <p:cNvSpPr/>
          <p:nvPr/>
        </p:nvSpPr>
        <p:spPr>
          <a:xfrm>
            <a:off x="8390899" y="6045199"/>
            <a:ext cx="2800062" cy="369332"/>
          </a:xfrm>
          <a:prstGeom prst="rect">
            <a:avLst/>
          </a:prstGeom>
        </p:spPr>
        <p:txBody>
          <a:bodyPr wrap="none">
            <a:spAutoFit/>
          </a:bodyPr>
          <a:lstStyle/>
          <a:p>
            <a:r>
              <a:rPr lang="nl-NL" dirty="0"/>
              <a:t>Gevoeligheid van het gewas</a:t>
            </a:r>
          </a:p>
        </p:txBody>
      </p:sp>
      <p:sp>
        <p:nvSpPr>
          <p:cNvPr id="12" name="Rechthoek 11">
            <a:extLst>
              <a:ext uri="{FF2B5EF4-FFF2-40B4-BE49-F238E27FC236}">
                <a16:creationId xmlns:a16="http://schemas.microsoft.com/office/drawing/2014/main" id="{26F309DE-CB73-419C-BFE5-67D14A388741}"/>
              </a:ext>
            </a:extLst>
          </p:cNvPr>
          <p:cNvSpPr/>
          <p:nvPr/>
        </p:nvSpPr>
        <p:spPr>
          <a:xfrm>
            <a:off x="735218" y="5108418"/>
            <a:ext cx="2300886" cy="369332"/>
          </a:xfrm>
          <a:prstGeom prst="rect">
            <a:avLst/>
          </a:prstGeom>
        </p:spPr>
        <p:txBody>
          <a:bodyPr wrap="none">
            <a:spAutoFit/>
          </a:bodyPr>
          <a:lstStyle/>
          <a:p>
            <a:r>
              <a:rPr lang="nl-NL" dirty="0"/>
              <a:t>De pH en temperatuur</a:t>
            </a:r>
          </a:p>
        </p:txBody>
      </p:sp>
      <p:pic>
        <p:nvPicPr>
          <p:cNvPr id="13" name="Afbeelding 12">
            <a:extLst>
              <a:ext uri="{FF2B5EF4-FFF2-40B4-BE49-F238E27FC236}">
                <a16:creationId xmlns:a16="http://schemas.microsoft.com/office/drawing/2014/main" id="{0BE7F97E-1533-4308-B9E2-8CDE65FA77D5}"/>
              </a:ext>
            </a:extLst>
          </p:cNvPr>
          <p:cNvPicPr>
            <a:picLocks noChangeAspect="1"/>
          </p:cNvPicPr>
          <p:nvPr/>
        </p:nvPicPr>
        <p:blipFill>
          <a:blip r:embed="rId6"/>
          <a:stretch>
            <a:fillRect/>
          </a:stretch>
        </p:blipFill>
        <p:spPr>
          <a:xfrm>
            <a:off x="959212" y="3092214"/>
            <a:ext cx="1852898" cy="1761938"/>
          </a:xfrm>
          <a:prstGeom prst="rect">
            <a:avLst/>
          </a:prstGeom>
        </p:spPr>
      </p:pic>
      <p:pic>
        <p:nvPicPr>
          <p:cNvPr id="14" name="Afbeelding 13">
            <a:extLst>
              <a:ext uri="{FF2B5EF4-FFF2-40B4-BE49-F238E27FC236}">
                <a16:creationId xmlns:a16="http://schemas.microsoft.com/office/drawing/2014/main" id="{4D94FF48-3D1B-4531-B927-2571A91713DE}"/>
              </a:ext>
            </a:extLst>
          </p:cNvPr>
          <p:cNvPicPr>
            <a:picLocks noChangeAspect="1"/>
          </p:cNvPicPr>
          <p:nvPr/>
        </p:nvPicPr>
        <p:blipFill>
          <a:blip r:embed="rId7"/>
          <a:stretch>
            <a:fillRect/>
          </a:stretch>
        </p:blipFill>
        <p:spPr>
          <a:xfrm>
            <a:off x="4149988" y="4360830"/>
            <a:ext cx="2857500" cy="1600200"/>
          </a:xfrm>
          <a:prstGeom prst="rect">
            <a:avLst/>
          </a:prstGeom>
        </p:spPr>
      </p:pic>
      <p:pic>
        <p:nvPicPr>
          <p:cNvPr id="15" name="Afbeelding 14">
            <a:extLst>
              <a:ext uri="{FF2B5EF4-FFF2-40B4-BE49-F238E27FC236}">
                <a16:creationId xmlns:a16="http://schemas.microsoft.com/office/drawing/2014/main" id="{A5AC54F1-ACBB-42C3-A536-7B3BD541656F}"/>
              </a:ext>
            </a:extLst>
          </p:cNvPr>
          <p:cNvPicPr>
            <a:picLocks noChangeAspect="1"/>
          </p:cNvPicPr>
          <p:nvPr/>
        </p:nvPicPr>
        <p:blipFill>
          <a:blip r:embed="rId8"/>
          <a:stretch>
            <a:fillRect/>
          </a:stretch>
        </p:blipFill>
        <p:spPr>
          <a:xfrm>
            <a:off x="8095625" y="4205904"/>
            <a:ext cx="3235158" cy="1708100"/>
          </a:xfrm>
          <a:prstGeom prst="rect">
            <a:avLst/>
          </a:prstGeom>
        </p:spPr>
      </p:pic>
    </p:spTree>
    <p:extLst>
      <p:ext uri="{BB962C8B-B14F-4D97-AF65-F5344CB8AC3E}">
        <p14:creationId xmlns:p14="http://schemas.microsoft.com/office/powerpoint/2010/main" val="4010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2095DCDC-E2F2-4212-9B91-BB5C49AF9BAA}"/>
              </a:ext>
            </a:extLst>
          </p:cNvPr>
          <p:cNvPicPr>
            <a:picLocks noChangeAspect="1"/>
          </p:cNvPicPr>
          <p:nvPr/>
        </p:nvPicPr>
        <p:blipFill>
          <a:blip r:embed="rId3"/>
          <a:stretch>
            <a:fillRect/>
          </a:stretch>
        </p:blipFill>
        <p:spPr>
          <a:xfrm>
            <a:off x="6854168" y="4896506"/>
            <a:ext cx="1348062" cy="1238604"/>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5"/>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6"/>
          <a:stretch>
            <a:fillRect/>
          </a:stretch>
        </p:blipFill>
        <p:spPr>
          <a:xfrm>
            <a:off x="9790930" y="3243022"/>
            <a:ext cx="1984150" cy="442714"/>
          </a:xfrm>
          <a:prstGeom prst="rect">
            <a:avLst/>
          </a:prstGeom>
        </p:spPr>
      </p:pic>
      <p:sp>
        <p:nvSpPr>
          <p:cNvPr id="4" name="Rechthoek 3">
            <a:extLst>
              <a:ext uri="{FF2B5EF4-FFF2-40B4-BE49-F238E27FC236}">
                <a16:creationId xmlns:a16="http://schemas.microsoft.com/office/drawing/2014/main" id="{331C8420-BE9B-470A-8319-BD6D22628220}"/>
              </a:ext>
            </a:extLst>
          </p:cNvPr>
          <p:cNvSpPr/>
          <p:nvPr/>
        </p:nvSpPr>
        <p:spPr>
          <a:xfrm>
            <a:off x="831067" y="2217967"/>
            <a:ext cx="6947608" cy="461665"/>
          </a:xfrm>
          <a:prstGeom prst="rect">
            <a:avLst/>
          </a:prstGeom>
        </p:spPr>
        <p:txBody>
          <a:bodyPr wrap="none">
            <a:spAutoFit/>
          </a:bodyPr>
          <a:lstStyle/>
          <a:p>
            <a:r>
              <a:rPr lang="nl-NL" sz="2400" dirty="0"/>
              <a:t>6. Mineralisatiesnelheid hangt af van omstandigheden</a:t>
            </a:r>
          </a:p>
        </p:txBody>
      </p:sp>
      <p:sp>
        <p:nvSpPr>
          <p:cNvPr id="7" name="Rechthoek 6">
            <a:extLst>
              <a:ext uri="{FF2B5EF4-FFF2-40B4-BE49-F238E27FC236}">
                <a16:creationId xmlns:a16="http://schemas.microsoft.com/office/drawing/2014/main" id="{50D24685-16D4-4C9D-8351-CE25785AA8B5}"/>
              </a:ext>
            </a:extLst>
          </p:cNvPr>
          <p:cNvSpPr/>
          <p:nvPr/>
        </p:nvSpPr>
        <p:spPr>
          <a:xfrm>
            <a:off x="1000039" y="3058356"/>
            <a:ext cx="903406" cy="369332"/>
          </a:xfrm>
          <a:prstGeom prst="rect">
            <a:avLst/>
          </a:prstGeom>
        </p:spPr>
        <p:txBody>
          <a:bodyPr wrap="square">
            <a:spAutoFit/>
          </a:bodyPr>
          <a:lstStyle/>
          <a:p>
            <a:r>
              <a:rPr lang="nl-NL" dirty="0"/>
              <a:t>pH</a:t>
            </a:r>
          </a:p>
        </p:txBody>
      </p:sp>
      <p:sp>
        <p:nvSpPr>
          <p:cNvPr id="8" name="Rechthoek 7">
            <a:extLst>
              <a:ext uri="{FF2B5EF4-FFF2-40B4-BE49-F238E27FC236}">
                <a16:creationId xmlns:a16="http://schemas.microsoft.com/office/drawing/2014/main" id="{F81766D5-9571-471C-B579-0FCC08FAB0F8}"/>
              </a:ext>
            </a:extLst>
          </p:cNvPr>
          <p:cNvSpPr/>
          <p:nvPr/>
        </p:nvSpPr>
        <p:spPr>
          <a:xfrm>
            <a:off x="1552275" y="4625264"/>
            <a:ext cx="3659592" cy="369332"/>
          </a:xfrm>
          <a:prstGeom prst="rect">
            <a:avLst/>
          </a:prstGeom>
        </p:spPr>
        <p:txBody>
          <a:bodyPr wrap="none">
            <a:spAutoFit/>
          </a:bodyPr>
          <a:lstStyle/>
          <a:p>
            <a:r>
              <a:rPr lang="nl-NL" dirty="0"/>
              <a:t>Van substraatproductie tot start teelt</a:t>
            </a:r>
          </a:p>
        </p:txBody>
      </p:sp>
      <p:sp>
        <p:nvSpPr>
          <p:cNvPr id="9" name="Rechthoek 8">
            <a:extLst>
              <a:ext uri="{FF2B5EF4-FFF2-40B4-BE49-F238E27FC236}">
                <a16:creationId xmlns:a16="http://schemas.microsoft.com/office/drawing/2014/main" id="{36A71CFF-6E12-4F70-A5A8-D4A6DDEE19B6}"/>
              </a:ext>
            </a:extLst>
          </p:cNvPr>
          <p:cNvSpPr/>
          <p:nvPr/>
        </p:nvSpPr>
        <p:spPr>
          <a:xfrm>
            <a:off x="5385805" y="3244334"/>
            <a:ext cx="1420389" cy="369332"/>
          </a:xfrm>
          <a:prstGeom prst="rect">
            <a:avLst/>
          </a:prstGeom>
        </p:spPr>
        <p:txBody>
          <a:bodyPr wrap="none">
            <a:spAutoFit/>
          </a:bodyPr>
          <a:lstStyle/>
          <a:p>
            <a:r>
              <a:rPr lang="nl-NL" dirty="0"/>
              <a:t>Vochtgehalte</a:t>
            </a:r>
          </a:p>
        </p:txBody>
      </p:sp>
      <p:sp>
        <p:nvSpPr>
          <p:cNvPr id="10" name="Rechthoek 9">
            <a:extLst>
              <a:ext uri="{FF2B5EF4-FFF2-40B4-BE49-F238E27FC236}">
                <a16:creationId xmlns:a16="http://schemas.microsoft.com/office/drawing/2014/main" id="{06C29586-B782-4B19-AC08-A0AE0658A6B5}"/>
              </a:ext>
            </a:extLst>
          </p:cNvPr>
          <p:cNvSpPr/>
          <p:nvPr/>
        </p:nvSpPr>
        <p:spPr>
          <a:xfrm>
            <a:off x="6579329" y="6249429"/>
            <a:ext cx="1398011" cy="369332"/>
          </a:xfrm>
          <a:prstGeom prst="rect">
            <a:avLst/>
          </a:prstGeom>
        </p:spPr>
        <p:txBody>
          <a:bodyPr wrap="none">
            <a:spAutoFit/>
          </a:bodyPr>
          <a:lstStyle/>
          <a:p>
            <a:r>
              <a:rPr lang="nl-NL" dirty="0"/>
              <a:t>Temperatuur</a:t>
            </a:r>
          </a:p>
        </p:txBody>
      </p:sp>
      <p:sp>
        <p:nvSpPr>
          <p:cNvPr id="11" name="Rechthoek 10">
            <a:extLst>
              <a:ext uri="{FF2B5EF4-FFF2-40B4-BE49-F238E27FC236}">
                <a16:creationId xmlns:a16="http://schemas.microsoft.com/office/drawing/2014/main" id="{22E57084-AE87-490F-AED5-12A7EC826C4E}"/>
              </a:ext>
            </a:extLst>
          </p:cNvPr>
          <p:cNvSpPr/>
          <p:nvPr/>
        </p:nvSpPr>
        <p:spPr>
          <a:xfrm>
            <a:off x="8827931" y="4401703"/>
            <a:ext cx="2922275" cy="369332"/>
          </a:xfrm>
          <a:prstGeom prst="rect">
            <a:avLst/>
          </a:prstGeom>
        </p:spPr>
        <p:txBody>
          <a:bodyPr wrap="none">
            <a:spAutoFit/>
          </a:bodyPr>
          <a:lstStyle/>
          <a:p>
            <a:r>
              <a:rPr lang="nl-NL" dirty="0"/>
              <a:t>Nitrosomonas en Nitrobacter</a:t>
            </a:r>
          </a:p>
        </p:txBody>
      </p:sp>
      <p:sp>
        <p:nvSpPr>
          <p:cNvPr id="12" name="Rechthoek 11">
            <a:extLst>
              <a:ext uri="{FF2B5EF4-FFF2-40B4-BE49-F238E27FC236}">
                <a16:creationId xmlns:a16="http://schemas.microsoft.com/office/drawing/2014/main" id="{BD69BD11-22A9-446A-B650-4AEEFBC43F13}"/>
              </a:ext>
            </a:extLst>
          </p:cNvPr>
          <p:cNvSpPr/>
          <p:nvPr/>
        </p:nvSpPr>
        <p:spPr>
          <a:xfrm>
            <a:off x="884383" y="6259800"/>
            <a:ext cx="1019062" cy="369332"/>
          </a:xfrm>
          <a:prstGeom prst="rect">
            <a:avLst/>
          </a:prstGeom>
        </p:spPr>
        <p:txBody>
          <a:bodyPr wrap="none">
            <a:spAutoFit/>
          </a:bodyPr>
          <a:lstStyle/>
          <a:p>
            <a:r>
              <a:rPr lang="nl-NL" dirty="0"/>
              <a:t> Zuurstof</a:t>
            </a:r>
          </a:p>
        </p:txBody>
      </p:sp>
      <p:pic>
        <p:nvPicPr>
          <p:cNvPr id="13" name="Afbeelding 12">
            <a:extLst>
              <a:ext uri="{FF2B5EF4-FFF2-40B4-BE49-F238E27FC236}">
                <a16:creationId xmlns:a16="http://schemas.microsoft.com/office/drawing/2014/main" id="{8973B052-D350-4209-A378-3AF61D1FCC19}"/>
              </a:ext>
            </a:extLst>
          </p:cNvPr>
          <p:cNvPicPr>
            <a:picLocks noChangeAspect="1"/>
          </p:cNvPicPr>
          <p:nvPr/>
        </p:nvPicPr>
        <p:blipFill>
          <a:blip r:embed="rId7"/>
          <a:stretch>
            <a:fillRect/>
          </a:stretch>
        </p:blipFill>
        <p:spPr>
          <a:xfrm>
            <a:off x="9338703" y="4870775"/>
            <a:ext cx="2190750" cy="1504950"/>
          </a:xfrm>
          <a:prstGeom prst="rect">
            <a:avLst/>
          </a:prstGeom>
        </p:spPr>
      </p:pic>
      <p:pic>
        <p:nvPicPr>
          <p:cNvPr id="14" name="Afbeelding 13">
            <a:extLst>
              <a:ext uri="{FF2B5EF4-FFF2-40B4-BE49-F238E27FC236}">
                <a16:creationId xmlns:a16="http://schemas.microsoft.com/office/drawing/2014/main" id="{A7CBF843-8AAC-4F02-971A-4A659E93C164}"/>
              </a:ext>
            </a:extLst>
          </p:cNvPr>
          <p:cNvPicPr>
            <a:picLocks noChangeAspect="1"/>
          </p:cNvPicPr>
          <p:nvPr/>
        </p:nvPicPr>
        <p:blipFill>
          <a:blip r:embed="rId8"/>
          <a:stretch>
            <a:fillRect/>
          </a:stretch>
        </p:blipFill>
        <p:spPr>
          <a:xfrm>
            <a:off x="461371" y="5179262"/>
            <a:ext cx="2181807" cy="1150921"/>
          </a:xfrm>
          <a:prstGeom prst="rect">
            <a:avLst/>
          </a:prstGeom>
        </p:spPr>
      </p:pic>
      <p:pic>
        <p:nvPicPr>
          <p:cNvPr id="15" name="Afbeelding 14">
            <a:extLst>
              <a:ext uri="{FF2B5EF4-FFF2-40B4-BE49-F238E27FC236}">
                <a16:creationId xmlns:a16="http://schemas.microsoft.com/office/drawing/2014/main" id="{23580ADF-52D6-4456-8181-5E4EC2C952AC}"/>
              </a:ext>
            </a:extLst>
          </p:cNvPr>
          <p:cNvPicPr>
            <a:picLocks noChangeAspect="1"/>
          </p:cNvPicPr>
          <p:nvPr/>
        </p:nvPicPr>
        <p:blipFill>
          <a:blip r:embed="rId9"/>
          <a:stretch>
            <a:fillRect/>
          </a:stretch>
        </p:blipFill>
        <p:spPr>
          <a:xfrm>
            <a:off x="2077763" y="3493262"/>
            <a:ext cx="2315737" cy="1039669"/>
          </a:xfrm>
          <a:prstGeom prst="rect">
            <a:avLst/>
          </a:prstGeom>
        </p:spPr>
      </p:pic>
      <p:pic>
        <p:nvPicPr>
          <p:cNvPr id="17" name="Afbeelding 16">
            <a:extLst>
              <a:ext uri="{FF2B5EF4-FFF2-40B4-BE49-F238E27FC236}">
                <a16:creationId xmlns:a16="http://schemas.microsoft.com/office/drawing/2014/main" id="{365E2188-B8B2-44B5-ADA3-2FE0623E34E9}"/>
              </a:ext>
            </a:extLst>
          </p:cNvPr>
          <p:cNvPicPr>
            <a:picLocks noChangeAspect="1"/>
          </p:cNvPicPr>
          <p:nvPr/>
        </p:nvPicPr>
        <p:blipFill>
          <a:blip r:embed="rId10"/>
          <a:stretch>
            <a:fillRect/>
          </a:stretch>
        </p:blipFill>
        <p:spPr>
          <a:xfrm>
            <a:off x="884383" y="3479014"/>
            <a:ext cx="654795" cy="654795"/>
          </a:xfrm>
          <a:prstGeom prst="rect">
            <a:avLst/>
          </a:prstGeom>
        </p:spPr>
      </p:pic>
      <p:pic>
        <p:nvPicPr>
          <p:cNvPr id="18" name="Afbeelding 17">
            <a:extLst>
              <a:ext uri="{FF2B5EF4-FFF2-40B4-BE49-F238E27FC236}">
                <a16:creationId xmlns:a16="http://schemas.microsoft.com/office/drawing/2014/main" id="{B5B7686F-34FB-44C0-9A86-BEAEDF778915}"/>
              </a:ext>
            </a:extLst>
          </p:cNvPr>
          <p:cNvPicPr>
            <a:picLocks noChangeAspect="1"/>
          </p:cNvPicPr>
          <p:nvPr/>
        </p:nvPicPr>
        <p:blipFill>
          <a:blip r:embed="rId11"/>
          <a:stretch>
            <a:fillRect/>
          </a:stretch>
        </p:blipFill>
        <p:spPr>
          <a:xfrm>
            <a:off x="5457172" y="3806411"/>
            <a:ext cx="1861291" cy="1238605"/>
          </a:xfrm>
          <a:prstGeom prst="rect">
            <a:avLst/>
          </a:prstGeom>
        </p:spPr>
      </p:pic>
    </p:spTree>
    <p:extLst>
      <p:ext uri="{BB962C8B-B14F-4D97-AF65-F5344CB8AC3E}">
        <p14:creationId xmlns:p14="http://schemas.microsoft.com/office/powerpoint/2010/main" val="125210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51940AE9-A09A-418B-BD78-F263F9081218}"/>
              </a:ext>
            </a:extLst>
          </p:cNvPr>
          <p:cNvPicPr>
            <a:picLocks noChangeAspect="1"/>
          </p:cNvPicPr>
          <p:nvPr/>
        </p:nvPicPr>
        <p:blipFill>
          <a:blip r:embed="rId3"/>
          <a:stretch>
            <a:fillRect/>
          </a:stretch>
        </p:blipFill>
        <p:spPr>
          <a:xfrm>
            <a:off x="2212618" y="923684"/>
            <a:ext cx="7835247" cy="5934316"/>
          </a:xfrm>
          <a:prstGeom prst="rect">
            <a:avLst/>
          </a:prstGeom>
        </p:spPr>
      </p:pic>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8" name="Rechthoek 7">
            <a:extLst>
              <a:ext uri="{FF2B5EF4-FFF2-40B4-BE49-F238E27FC236}">
                <a16:creationId xmlns:a16="http://schemas.microsoft.com/office/drawing/2014/main" id="{41930758-C197-4C70-840C-EB4ECD314A75}"/>
              </a:ext>
            </a:extLst>
          </p:cNvPr>
          <p:cNvSpPr/>
          <p:nvPr/>
        </p:nvSpPr>
        <p:spPr>
          <a:xfrm>
            <a:off x="0" y="0"/>
            <a:ext cx="12017829" cy="1200329"/>
          </a:xfrm>
          <a:prstGeom prst="rect">
            <a:avLst/>
          </a:prstGeom>
        </p:spPr>
        <p:txBody>
          <a:bodyPr wrap="square">
            <a:spAutoFit/>
          </a:bodyPr>
          <a:lstStyle/>
          <a:p>
            <a:r>
              <a:rPr lang="nl-NL" sz="2400" dirty="0"/>
              <a:t>Kortom, bij een succesvol gebruik van organische meststoffen moet rekening worden gehouden met diverse aspecten en hun interacties. Samengevat ziet deze dynamiek rondom organische meststoffen er als volgt uit:</a:t>
            </a:r>
          </a:p>
        </p:txBody>
      </p:sp>
    </p:spTree>
    <p:extLst>
      <p:ext uri="{BB962C8B-B14F-4D97-AF65-F5344CB8AC3E}">
        <p14:creationId xmlns:p14="http://schemas.microsoft.com/office/powerpoint/2010/main" val="33961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4" name="Tekstvak 3">
            <a:extLst>
              <a:ext uri="{FF2B5EF4-FFF2-40B4-BE49-F238E27FC236}">
                <a16:creationId xmlns:a16="http://schemas.microsoft.com/office/drawing/2014/main" id="{04169611-89A4-40D9-9816-58D8631749C3}"/>
              </a:ext>
            </a:extLst>
          </p:cNvPr>
          <p:cNvSpPr txBox="1"/>
          <p:nvPr/>
        </p:nvSpPr>
        <p:spPr>
          <a:xfrm>
            <a:off x="980792" y="2208408"/>
            <a:ext cx="7371471" cy="3693319"/>
          </a:xfrm>
          <a:prstGeom prst="rect">
            <a:avLst/>
          </a:prstGeom>
          <a:noFill/>
        </p:spPr>
        <p:txBody>
          <a:bodyPr wrap="square" rtlCol="0">
            <a:spAutoFit/>
          </a:bodyPr>
          <a:lstStyle/>
          <a:p>
            <a:r>
              <a:rPr lang="nl-NL" sz="2400" dirty="0"/>
              <a:t>OPDRACHT</a:t>
            </a:r>
          </a:p>
          <a:p>
            <a:r>
              <a:rPr lang="nl-NL" sz="2400" dirty="0"/>
              <a:t>Maak een kort verslag waardoor de pH kan variëren:</a:t>
            </a:r>
          </a:p>
          <a:p>
            <a:pPr marL="342900" indent="-342900">
              <a:buFont typeface="Arial" panose="020B0604020202020204" pitchFamily="34" charset="0"/>
              <a:buChar char="•"/>
            </a:pPr>
            <a:r>
              <a:rPr lang="nl-NL" sz="2400" dirty="0"/>
              <a:t>In volle grond</a:t>
            </a:r>
          </a:p>
          <a:p>
            <a:pPr marL="342900" indent="-342900">
              <a:buFont typeface="Arial" panose="020B0604020202020204" pitchFamily="34" charset="0"/>
              <a:buChar char="•"/>
            </a:pPr>
            <a:r>
              <a:rPr lang="nl-NL" sz="2400" dirty="0"/>
              <a:t>In substraat</a:t>
            </a:r>
          </a:p>
          <a:p>
            <a:pPr marL="342900" indent="-342900">
              <a:buFont typeface="Arial" panose="020B0604020202020204" pitchFamily="34" charset="0"/>
              <a:buChar char="•"/>
            </a:pPr>
            <a:r>
              <a:rPr lang="nl-NL" sz="2400" dirty="0"/>
              <a:t>Substraat na gift van organische mest</a:t>
            </a:r>
          </a:p>
          <a:p>
            <a:r>
              <a:rPr lang="nl-NL" sz="2400" dirty="0"/>
              <a:t>Dit is dan ook de stof die je moet leren voor de toets.</a:t>
            </a:r>
          </a:p>
          <a:p>
            <a:endParaRPr lang="nl-NL" sz="2400" dirty="0"/>
          </a:p>
          <a:p>
            <a:r>
              <a:rPr lang="nl-NL" sz="2400" dirty="0"/>
              <a:t>Dit was de laatste les over de pH</a:t>
            </a:r>
          </a:p>
          <a:p>
            <a:r>
              <a:rPr lang="nl-NL" sz="2400" dirty="0"/>
              <a:t>Volgende week kijken we </a:t>
            </a:r>
            <a:r>
              <a:rPr lang="nl-NL" sz="2400" dirty="0" err="1"/>
              <a:t>Ec</a:t>
            </a:r>
            <a:endParaRPr lang="nl-NL" sz="2400" dirty="0"/>
          </a:p>
          <a:p>
            <a:endParaRPr lang="nl-NL" dirty="0"/>
          </a:p>
        </p:txBody>
      </p:sp>
    </p:spTree>
    <p:extLst>
      <p:ext uri="{BB962C8B-B14F-4D97-AF65-F5344CB8AC3E}">
        <p14:creationId xmlns:p14="http://schemas.microsoft.com/office/powerpoint/2010/main" val="213214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Tekstvak 1">
            <a:extLst>
              <a:ext uri="{FF2B5EF4-FFF2-40B4-BE49-F238E27FC236}">
                <a16:creationId xmlns:a16="http://schemas.microsoft.com/office/drawing/2014/main" id="{23D31CBB-96D5-495D-96B6-E4AADEE9D98D}"/>
              </a:ext>
            </a:extLst>
          </p:cNvPr>
          <p:cNvSpPr txBox="1"/>
          <p:nvPr/>
        </p:nvSpPr>
        <p:spPr>
          <a:xfrm>
            <a:off x="831067" y="2391508"/>
            <a:ext cx="8552084" cy="3785652"/>
          </a:xfrm>
          <a:prstGeom prst="rect">
            <a:avLst/>
          </a:prstGeom>
          <a:noFill/>
        </p:spPr>
        <p:txBody>
          <a:bodyPr wrap="square" rtlCol="0">
            <a:spAutoFit/>
          </a:bodyPr>
          <a:lstStyle/>
          <a:p>
            <a:r>
              <a:rPr lang="nl-NL" sz="2400" dirty="0"/>
              <a:t>Gebruikte bronnen:</a:t>
            </a:r>
          </a:p>
          <a:p>
            <a:r>
              <a:rPr lang="nl-NL" sz="2400" dirty="0">
                <a:hlinkClick r:id="rId5"/>
              </a:rPr>
              <a:t>https://www.eurofins-agro.com/nl-nl/ph-laag</a:t>
            </a:r>
            <a:endParaRPr lang="nl-NL" sz="2400" dirty="0"/>
          </a:p>
          <a:p>
            <a:endParaRPr lang="nl-NL" sz="2400" dirty="0"/>
          </a:p>
          <a:p>
            <a:r>
              <a:rPr lang="nl-NL" sz="2400" dirty="0">
                <a:hlinkClick r:id="rId6"/>
              </a:rPr>
              <a:t>https://www.eurofins-agro.com/nl-nl/wat-zegt-de-cec</a:t>
            </a:r>
            <a:endParaRPr lang="nl-NL" sz="2400" dirty="0"/>
          </a:p>
          <a:p>
            <a:endParaRPr lang="nl-NL" sz="2400" dirty="0"/>
          </a:p>
          <a:p>
            <a:r>
              <a:rPr lang="nl-NL" sz="2400" dirty="0">
                <a:hlinkClick r:id="rId7"/>
              </a:rPr>
              <a:t>https://www.vlm.be/nl/SiteCollectionDocuments/Bedrijfsadvies/Fiches%20BA/07%2020151214_BAS_FICHE_Zuurtegraad_LR.pdf</a:t>
            </a:r>
            <a:endParaRPr lang="nl-NL" sz="2400" dirty="0"/>
          </a:p>
          <a:p>
            <a:endParaRPr lang="nl-NL" sz="2400" dirty="0"/>
          </a:p>
          <a:p>
            <a:r>
              <a:rPr lang="nl-NL" sz="2400" dirty="0">
                <a:hlinkClick r:id="rId8"/>
              </a:rPr>
              <a:t>https://www.handboekbodemenbemesting.nl/nl/handboekbodemenbemesting/Handeling/pH-en-bekalking.htm</a:t>
            </a:r>
            <a:endParaRPr lang="nl-NL" sz="2400" dirty="0"/>
          </a:p>
        </p:txBody>
      </p:sp>
    </p:spTree>
    <p:extLst>
      <p:ext uri="{BB962C8B-B14F-4D97-AF65-F5344CB8AC3E}">
        <p14:creationId xmlns:p14="http://schemas.microsoft.com/office/powerpoint/2010/main" val="24152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sp>
        <p:nvSpPr>
          <p:cNvPr id="4" name="Tekstvak 3">
            <a:extLst>
              <a:ext uri="{FF2B5EF4-FFF2-40B4-BE49-F238E27FC236}">
                <a16:creationId xmlns:a16="http://schemas.microsoft.com/office/drawing/2014/main" id="{B7FBE979-D635-4050-AF8D-3152E81EF70A}"/>
              </a:ext>
            </a:extLst>
          </p:cNvPr>
          <p:cNvSpPr txBox="1"/>
          <p:nvPr/>
        </p:nvSpPr>
        <p:spPr>
          <a:xfrm>
            <a:off x="831067" y="2175378"/>
            <a:ext cx="8073782" cy="3785652"/>
          </a:xfrm>
          <a:prstGeom prst="rect">
            <a:avLst/>
          </a:prstGeom>
          <a:noFill/>
        </p:spPr>
        <p:txBody>
          <a:bodyPr wrap="square" rtlCol="0">
            <a:spAutoFit/>
          </a:bodyPr>
          <a:lstStyle/>
          <a:p>
            <a:r>
              <a:rPr lang="nl-NL" sz="2400" dirty="0"/>
              <a:t>pH in de bodem</a:t>
            </a:r>
          </a:p>
          <a:p>
            <a:r>
              <a:rPr lang="nl-NL" sz="2400" dirty="0"/>
              <a:t>Een belangrijke speler in de bodemvruchtbaarheid is de zuurgraad (pH) van de bodem. </a:t>
            </a:r>
          </a:p>
          <a:p>
            <a:r>
              <a:rPr lang="nl-NL" sz="2400" dirty="0" err="1"/>
              <a:t>Eurofins</a:t>
            </a:r>
            <a:r>
              <a:rPr lang="nl-NL" sz="2400" dirty="0"/>
              <a:t> Agro inventariseerde onlangs de pH van zandgrond en bracht dit in kaart. In figuur 1 en 2 is te zien dat er gebieden zijn waar meer dan 30% van de percelen de pH onder het streeftraject ligt. </a:t>
            </a:r>
          </a:p>
          <a:p>
            <a:r>
              <a:rPr lang="nl-NL" sz="2400" dirty="0"/>
              <a:t>De streefwaarde voor de pH op zandgrond is afhankelijk van de grondsoort. Niet alle zand is zand. Een vuistregel is dat de pH boven de 5 moet zitten. </a:t>
            </a:r>
          </a:p>
        </p:txBody>
      </p:sp>
      <p:pic>
        <p:nvPicPr>
          <p:cNvPr id="2" name="Afbeelding 1">
            <a:extLst>
              <a:ext uri="{FF2B5EF4-FFF2-40B4-BE49-F238E27FC236}">
                <a16:creationId xmlns:a16="http://schemas.microsoft.com/office/drawing/2014/main" id="{C6F46A6C-29C6-45F4-B53A-CC1BC44A4268}"/>
              </a:ext>
            </a:extLst>
          </p:cNvPr>
          <p:cNvPicPr>
            <a:picLocks noChangeAspect="1"/>
          </p:cNvPicPr>
          <p:nvPr/>
        </p:nvPicPr>
        <p:blipFill>
          <a:blip r:embed="rId4"/>
          <a:stretch>
            <a:fillRect/>
          </a:stretch>
        </p:blipFill>
        <p:spPr>
          <a:xfrm>
            <a:off x="9790930" y="3243022"/>
            <a:ext cx="1984150" cy="442714"/>
          </a:xfrm>
          <a:prstGeom prst="rect">
            <a:avLst/>
          </a:prstGeom>
        </p:spPr>
      </p:pic>
    </p:spTree>
    <p:extLst>
      <p:ext uri="{BB962C8B-B14F-4D97-AF65-F5344CB8AC3E}">
        <p14:creationId xmlns:p14="http://schemas.microsoft.com/office/powerpoint/2010/main" val="390242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pic>
        <p:nvPicPr>
          <p:cNvPr id="2" name="Afbeelding 1">
            <a:extLst>
              <a:ext uri="{FF2B5EF4-FFF2-40B4-BE49-F238E27FC236}">
                <a16:creationId xmlns:a16="http://schemas.microsoft.com/office/drawing/2014/main" id="{AFCC6E52-155D-472E-83EC-74DA0D1C6F4F}"/>
              </a:ext>
            </a:extLst>
          </p:cNvPr>
          <p:cNvPicPr>
            <a:picLocks noChangeAspect="1"/>
          </p:cNvPicPr>
          <p:nvPr/>
        </p:nvPicPr>
        <p:blipFill>
          <a:blip r:embed="rId5"/>
          <a:stretch>
            <a:fillRect/>
          </a:stretch>
        </p:blipFill>
        <p:spPr>
          <a:xfrm>
            <a:off x="1003494" y="2532030"/>
            <a:ext cx="2631141" cy="3429000"/>
          </a:xfrm>
          <a:prstGeom prst="rect">
            <a:avLst/>
          </a:prstGeom>
        </p:spPr>
      </p:pic>
      <p:pic>
        <p:nvPicPr>
          <p:cNvPr id="9" name="Afbeelding 8">
            <a:extLst>
              <a:ext uri="{FF2B5EF4-FFF2-40B4-BE49-F238E27FC236}">
                <a16:creationId xmlns:a16="http://schemas.microsoft.com/office/drawing/2014/main" id="{C131C802-E796-4A17-963E-85E25F94746A}"/>
              </a:ext>
            </a:extLst>
          </p:cNvPr>
          <p:cNvPicPr>
            <a:picLocks noChangeAspect="1"/>
          </p:cNvPicPr>
          <p:nvPr/>
        </p:nvPicPr>
        <p:blipFill>
          <a:blip r:embed="rId6"/>
          <a:stretch>
            <a:fillRect/>
          </a:stretch>
        </p:blipFill>
        <p:spPr>
          <a:xfrm>
            <a:off x="3673987" y="2558061"/>
            <a:ext cx="2591789" cy="3429000"/>
          </a:xfrm>
          <a:prstGeom prst="rect">
            <a:avLst/>
          </a:prstGeom>
        </p:spPr>
      </p:pic>
      <p:sp>
        <p:nvSpPr>
          <p:cNvPr id="10" name="Rechthoek 9">
            <a:extLst>
              <a:ext uri="{FF2B5EF4-FFF2-40B4-BE49-F238E27FC236}">
                <a16:creationId xmlns:a16="http://schemas.microsoft.com/office/drawing/2014/main" id="{3673248F-9495-4F38-9581-EA66D8EF3E70}"/>
              </a:ext>
            </a:extLst>
          </p:cNvPr>
          <p:cNvSpPr/>
          <p:nvPr/>
        </p:nvSpPr>
        <p:spPr>
          <a:xfrm>
            <a:off x="6305128" y="3685736"/>
            <a:ext cx="5582072" cy="1569660"/>
          </a:xfrm>
          <a:prstGeom prst="rect">
            <a:avLst/>
          </a:prstGeom>
        </p:spPr>
        <p:txBody>
          <a:bodyPr wrap="square">
            <a:spAutoFit/>
          </a:bodyPr>
          <a:lstStyle/>
          <a:p>
            <a:r>
              <a:rPr lang="nl-NL" sz="2400" dirty="0"/>
              <a:t>Meer dan 30% van de Nederlandse zandgronden heeft een pH die onder de streefwaarde ligt.</a:t>
            </a:r>
          </a:p>
          <a:p>
            <a:r>
              <a:rPr lang="nl-NL" sz="2400" dirty="0"/>
              <a:t> Een te lage pH kost opbrengst.</a:t>
            </a:r>
          </a:p>
        </p:txBody>
      </p:sp>
    </p:spTree>
    <p:extLst>
      <p:ext uri="{BB962C8B-B14F-4D97-AF65-F5344CB8AC3E}">
        <p14:creationId xmlns:p14="http://schemas.microsoft.com/office/powerpoint/2010/main" val="160170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pic>
        <p:nvPicPr>
          <p:cNvPr id="2" name="Afbeelding 1">
            <a:extLst>
              <a:ext uri="{FF2B5EF4-FFF2-40B4-BE49-F238E27FC236}">
                <a16:creationId xmlns:a16="http://schemas.microsoft.com/office/drawing/2014/main" id="{8E30E869-BCC3-4E3F-BDA1-A4B74AA58765}"/>
              </a:ext>
            </a:extLst>
          </p:cNvPr>
          <p:cNvPicPr>
            <a:picLocks noChangeAspect="1"/>
          </p:cNvPicPr>
          <p:nvPr/>
        </p:nvPicPr>
        <p:blipFill>
          <a:blip r:embed="rId5"/>
          <a:stretch>
            <a:fillRect/>
          </a:stretch>
        </p:blipFill>
        <p:spPr>
          <a:xfrm>
            <a:off x="831067" y="2417730"/>
            <a:ext cx="5248275" cy="3543300"/>
          </a:xfrm>
          <a:prstGeom prst="rect">
            <a:avLst/>
          </a:prstGeom>
        </p:spPr>
      </p:pic>
      <p:sp>
        <p:nvSpPr>
          <p:cNvPr id="4" name="Rechthoek 3">
            <a:extLst>
              <a:ext uri="{FF2B5EF4-FFF2-40B4-BE49-F238E27FC236}">
                <a16:creationId xmlns:a16="http://schemas.microsoft.com/office/drawing/2014/main" id="{4429B264-0E43-4A8D-957E-438F4321F522}"/>
              </a:ext>
            </a:extLst>
          </p:cNvPr>
          <p:cNvSpPr/>
          <p:nvPr/>
        </p:nvSpPr>
        <p:spPr>
          <a:xfrm>
            <a:off x="6363286" y="3906700"/>
            <a:ext cx="4581378" cy="1938992"/>
          </a:xfrm>
          <a:prstGeom prst="rect">
            <a:avLst/>
          </a:prstGeom>
        </p:spPr>
        <p:txBody>
          <a:bodyPr wrap="square">
            <a:spAutoFit/>
          </a:bodyPr>
          <a:lstStyle/>
          <a:p>
            <a:r>
              <a:rPr lang="nl-NL" sz="2400" dirty="0"/>
              <a:t>Uit onderzoek met aardappelen blijkt een relatie tussen pH en opbrengst (figuur 4). Ook andere gewassen, zoals snijmaïs en gras, laten een  vergelijkbare relatie zien. </a:t>
            </a:r>
          </a:p>
        </p:txBody>
      </p:sp>
    </p:spTree>
    <p:extLst>
      <p:ext uri="{BB962C8B-B14F-4D97-AF65-F5344CB8AC3E}">
        <p14:creationId xmlns:p14="http://schemas.microsoft.com/office/powerpoint/2010/main" val="32447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43AFE6E9-2907-411F-A680-8AD1B22C6310}"/>
              </a:ext>
            </a:extLst>
          </p:cNvPr>
          <p:cNvSpPr/>
          <p:nvPr/>
        </p:nvSpPr>
        <p:spPr>
          <a:xfrm>
            <a:off x="831066" y="2356383"/>
            <a:ext cx="8833439" cy="2585323"/>
          </a:xfrm>
          <a:prstGeom prst="rect">
            <a:avLst/>
          </a:prstGeom>
        </p:spPr>
        <p:txBody>
          <a:bodyPr wrap="square">
            <a:spAutoFit/>
          </a:bodyPr>
          <a:lstStyle/>
          <a:p>
            <a:r>
              <a:rPr lang="nl-NL" sz="2400" dirty="0"/>
              <a:t>pH en bodemvruchtbaarheid</a:t>
            </a:r>
          </a:p>
          <a:p>
            <a:r>
              <a:rPr lang="nl-NL" sz="2400" dirty="0"/>
              <a:t>Een te lage pH is niet nodig. Met een </a:t>
            </a:r>
            <a:r>
              <a:rPr lang="nl-NL" sz="2400" dirty="0" err="1"/>
              <a:t>onderhoudsbekalking</a:t>
            </a:r>
            <a:r>
              <a:rPr lang="nl-NL" sz="2400" dirty="0"/>
              <a:t> is deze vrij eenvoudig omhoog te brengen. Een te lage pH heeft effect op zowel:  </a:t>
            </a:r>
          </a:p>
          <a:p>
            <a:endParaRPr lang="nl-NL" sz="2400" dirty="0"/>
          </a:p>
          <a:p>
            <a:pPr marL="342900" indent="-342900">
              <a:buFont typeface="Arial" panose="020B0604020202020204" pitchFamily="34" charset="0"/>
              <a:buChar char="•"/>
            </a:pPr>
            <a:r>
              <a:rPr lang="nl-NL" sz="2400" dirty="0">
                <a:highlight>
                  <a:srgbClr val="FFFF00"/>
                </a:highlight>
              </a:rPr>
              <a:t>chemische bodemvruchtbaarheid</a:t>
            </a:r>
          </a:p>
          <a:p>
            <a:pPr marL="342900" indent="-342900">
              <a:buFont typeface="Arial" panose="020B0604020202020204" pitchFamily="34" charset="0"/>
              <a:buChar char="•"/>
            </a:pPr>
            <a:r>
              <a:rPr lang="nl-NL" sz="2400" dirty="0">
                <a:highlight>
                  <a:srgbClr val="00FF00"/>
                </a:highlight>
              </a:rPr>
              <a:t>fysische bodemvruchtbaarheid.</a:t>
            </a:r>
          </a:p>
          <a:p>
            <a:endParaRPr lang="nl-NL" dirty="0"/>
          </a:p>
        </p:txBody>
      </p:sp>
    </p:spTree>
    <p:extLst>
      <p:ext uri="{BB962C8B-B14F-4D97-AF65-F5344CB8AC3E}">
        <p14:creationId xmlns:p14="http://schemas.microsoft.com/office/powerpoint/2010/main" val="123349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0C03A5FC-18BB-4D42-8C99-5F6B6C2226A4}"/>
              </a:ext>
            </a:extLst>
          </p:cNvPr>
          <p:cNvSpPr/>
          <p:nvPr/>
        </p:nvSpPr>
        <p:spPr>
          <a:xfrm>
            <a:off x="1148861" y="2171717"/>
            <a:ext cx="8403102" cy="3416320"/>
          </a:xfrm>
          <a:prstGeom prst="rect">
            <a:avLst/>
          </a:prstGeom>
        </p:spPr>
        <p:txBody>
          <a:bodyPr wrap="square">
            <a:spAutoFit/>
          </a:bodyPr>
          <a:lstStyle/>
          <a:p>
            <a:r>
              <a:rPr lang="nl-NL" sz="2400" dirty="0">
                <a:highlight>
                  <a:srgbClr val="FFFF00"/>
                </a:highlight>
              </a:rPr>
              <a:t>pH en chemische bodemvruchtbaarheid</a:t>
            </a:r>
          </a:p>
          <a:p>
            <a:endParaRPr lang="nl-NL" sz="2400" dirty="0"/>
          </a:p>
          <a:p>
            <a:r>
              <a:rPr lang="nl-NL" sz="2400" dirty="0"/>
              <a:t>Het effect van de pH op de chemische bodemvruchtbaarheid is waarschijnlijk het meest bekend. Een hoge pH van de bodem zorgt bijvoorbeeld voor een lage beschikbaarheid van mangaan (Mn).</a:t>
            </a:r>
          </a:p>
          <a:p>
            <a:r>
              <a:rPr lang="nl-NL" sz="2400" dirty="0"/>
              <a:t> De </a:t>
            </a:r>
            <a:r>
              <a:rPr lang="nl-NL" sz="2400" dirty="0" err="1"/>
              <a:t>plantbeschikbare</a:t>
            </a:r>
            <a:r>
              <a:rPr lang="nl-NL" sz="2400" dirty="0"/>
              <a:t> voorraad is laag omdat de bodem de mangaan dan extra vasthoudt. Het gewas is daardoor niet in staat om voldoende van dit sporenelement op te nemen. Mangaan is belangrijk bij diverse enzymatische processen in de plant.</a:t>
            </a:r>
          </a:p>
        </p:txBody>
      </p:sp>
    </p:spTree>
    <p:extLst>
      <p:ext uri="{BB962C8B-B14F-4D97-AF65-F5344CB8AC3E}">
        <p14:creationId xmlns:p14="http://schemas.microsoft.com/office/powerpoint/2010/main" val="290794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67" y="896970"/>
            <a:ext cx="4410075" cy="1038225"/>
          </a:xfrm>
          <a:prstGeom prst="rect">
            <a:avLst/>
          </a:prstGeom>
        </p:spPr>
      </p:pic>
      <p:pic>
        <p:nvPicPr>
          <p:cNvPr id="6" name="Afbeelding 5">
            <a:extLst>
              <a:ext uri="{FF2B5EF4-FFF2-40B4-BE49-F238E27FC236}">
                <a16:creationId xmlns:a16="http://schemas.microsoft.com/office/drawing/2014/main" id="{E73D414B-356C-4F2F-8D7D-1BEDB76B3F03}"/>
              </a:ext>
            </a:extLst>
          </p:cNvPr>
          <p:cNvPicPr>
            <a:picLocks noChangeAspect="1"/>
          </p:cNvPicPr>
          <p:nvPr/>
        </p:nvPicPr>
        <p:blipFill>
          <a:blip r:embed="rId3"/>
          <a:stretch>
            <a:fillRect/>
          </a:stretch>
        </p:blipFill>
        <p:spPr>
          <a:xfrm>
            <a:off x="10086535" y="812801"/>
            <a:ext cx="1008928" cy="1008928"/>
          </a:xfrm>
          <a:prstGeom prst="rect">
            <a:avLst/>
          </a:prstGeom>
        </p:spPr>
      </p:pic>
      <p:sp>
        <p:nvSpPr>
          <p:cNvPr id="3" name="Rechthoek 2">
            <a:extLst>
              <a:ext uri="{FF2B5EF4-FFF2-40B4-BE49-F238E27FC236}">
                <a16:creationId xmlns:a16="http://schemas.microsoft.com/office/drawing/2014/main" id="{EF466A06-4691-4E74-9B0E-80BB6916B642}"/>
              </a:ext>
            </a:extLst>
          </p:cNvPr>
          <p:cNvSpPr/>
          <p:nvPr/>
        </p:nvSpPr>
        <p:spPr>
          <a:xfrm>
            <a:off x="5734302" y="812801"/>
            <a:ext cx="2617961" cy="1015663"/>
          </a:xfrm>
          <a:prstGeom prst="rect">
            <a:avLst/>
          </a:prstGeom>
        </p:spPr>
        <p:txBody>
          <a:bodyPr wrap="none">
            <a:spAutoFit/>
          </a:bodyPr>
          <a:lstStyle/>
          <a:p>
            <a:r>
              <a:rPr lang="nl-NL" sz="6000" dirty="0">
                <a:solidFill>
                  <a:prstClr val="black"/>
                </a:solidFill>
                <a:latin typeface="Calibri Light" panose="020F0302020204030204"/>
                <a:ea typeface="+mj-ea"/>
                <a:cs typeface="+mj-cs"/>
              </a:rPr>
              <a:t>pH &amp; </a:t>
            </a:r>
            <a:r>
              <a:rPr lang="nl-NL" sz="6000" dirty="0" err="1">
                <a:solidFill>
                  <a:prstClr val="black"/>
                </a:solidFill>
                <a:latin typeface="Calibri Light" panose="020F0302020204030204"/>
                <a:ea typeface="+mj-ea"/>
                <a:cs typeface="+mj-cs"/>
              </a:rPr>
              <a:t>Ec</a:t>
            </a:r>
            <a:endParaRPr lang="nl-NL" dirty="0"/>
          </a:p>
        </p:txBody>
      </p:sp>
      <p:pic>
        <p:nvPicPr>
          <p:cNvPr id="7" name="Afbeelding 6">
            <a:extLst>
              <a:ext uri="{FF2B5EF4-FFF2-40B4-BE49-F238E27FC236}">
                <a16:creationId xmlns:a16="http://schemas.microsoft.com/office/drawing/2014/main" id="{F08DF3DB-8A8C-4090-84CD-2F0ECAFDD5D8}"/>
              </a:ext>
            </a:extLst>
          </p:cNvPr>
          <p:cNvPicPr>
            <a:picLocks noChangeAspect="1"/>
          </p:cNvPicPr>
          <p:nvPr/>
        </p:nvPicPr>
        <p:blipFill>
          <a:blip r:embed="rId4"/>
          <a:stretch>
            <a:fillRect/>
          </a:stretch>
        </p:blipFill>
        <p:spPr>
          <a:xfrm>
            <a:off x="9790930" y="3243022"/>
            <a:ext cx="1984150" cy="442714"/>
          </a:xfrm>
          <a:prstGeom prst="rect">
            <a:avLst/>
          </a:prstGeom>
        </p:spPr>
      </p:pic>
      <p:sp>
        <p:nvSpPr>
          <p:cNvPr id="2" name="Rechthoek 1">
            <a:extLst>
              <a:ext uri="{FF2B5EF4-FFF2-40B4-BE49-F238E27FC236}">
                <a16:creationId xmlns:a16="http://schemas.microsoft.com/office/drawing/2014/main" id="{BBE9111A-4087-4FF7-A46F-84A5D534204C}"/>
              </a:ext>
            </a:extLst>
          </p:cNvPr>
          <p:cNvSpPr/>
          <p:nvPr/>
        </p:nvSpPr>
        <p:spPr>
          <a:xfrm>
            <a:off x="1205132" y="2551837"/>
            <a:ext cx="7319889" cy="3416320"/>
          </a:xfrm>
          <a:prstGeom prst="rect">
            <a:avLst/>
          </a:prstGeom>
        </p:spPr>
        <p:txBody>
          <a:bodyPr wrap="square">
            <a:spAutoFit/>
          </a:bodyPr>
          <a:lstStyle/>
          <a:p>
            <a:r>
              <a:rPr lang="nl-NL" sz="2400" dirty="0">
                <a:highlight>
                  <a:srgbClr val="FFFF00"/>
                </a:highlight>
              </a:rPr>
              <a:t>pH en chemische bodemvruchtbaarheid</a:t>
            </a:r>
          </a:p>
          <a:p>
            <a:endParaRPr lang="nl-NL" sz="2400" dirty="0"/>
          </a:p>
          <a:p>
            <a:r>
              <a:rPr lang="nl-NL" sz="2400" dirty="0"/>
              <a:t>Een lage pH heeft ook effect op de beschikbaarheid van bijvoorbeeld silicium (Si). Silicium is relevant omdat het een rol speelt bij droogtestress en bij de weerbaarheid van het gewas. Bij heel lage pH-waarden van de bodem kan de beschikbaarheid van aluminium (Al) problemen opleveren. De beschikbare aluminium is slecht voor de maïswortels.</a:t>
            </a:r>
          </a:p>
        </p:txBody>
      </p:sp>
    </p:spTree>
    <p:extLst>
      <p:ext uri="{BB962C8B-B14F-4D97-AF65-F5344CB8AC3E}">
        <p14:creationId xmlns:p14="http://schemas.microsoft.com/office/powerpoint/2010/main" val="1085652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C17762-DEC3-49C0-9AEF-0FF2F7FD4461}">
  <ds:schemaRefs>
    <ds:schemaRef ds:uri="http://schemas.microsoft.com/office/2006/documentManagement/types"/>
    <ds:schemaRef ds:uri="http://purl.org/dc/elements/1.1/"/>
    <ds:schemaRef ds:uri="http://schemas.microsoft.com/office/2006/metadata/properties"/>
    <ds:schemaRef ds:uri="82ac19c3-1cff-4f70-a585-2de21a3866ce"/>
    <ds:schemaRef ds:uri="http://schemas.microsoft.com/office/infopath/2007/PartnerControls"/>
    <ds:schemaRef ds:uri="http://www.w3.org/XML/1998/namespace"/>
    <ds:schemaRef ds:uri="http://purl.org/dc/terms/"/>
    <ds:schemaRef ds:uri="http://purl.org/dc/dcmitype/"/>
    <ds:schemaRef ds:uri="http://schemas.openxmlformats.org/package/2006/metadata/core-properties"/>
    <ds:schemaRef ds:uri="915d7cad-3e71-4cea-95bb-ac32222adf06"/>
  </ds:schemaRefs>
</ds:datastoreItem>
</file>

<file path=customXml/itemProps2.xml><?xml version="1.0" encoding="utf-8"?>
<ds:datastoreItem xmlns:ds="http://schemas.openxmlformats.org/officeDocument/2006/customXml" ds:itemID="{831AD5C9-980C-45BE-929A-1A521D044CBF}"/>
</file>

<file path=customXml/itemProps3.xml><?xml version="1.0" encoding="utf-8"?>
<ds:datastoreItem xmlns:ds="http://schemas.openxmlformats.org/officeDocument/2006/customXml" ds:itemID="{CDE57E11-E510-4B93-9F94-1D04E31440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1223</TotalTime>
  <Words>3209</Words>
  <Application>Microsoft Office PowerPoint</Application>
  <PresentationFormat>Breedbeeld</PresentationFormat>
  <Paragraphs>228</Paragraphs>
  <Slides>37</Slides>
  <Notes>8</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37</vt:i4>
      </vt:variant>
    </vt:vector>
  </HeadingPairs>
  <TitlesOfParts>
    <vt:vector size="41" baseType="lpstr">
      <vt:lpstr>Arial</vt:lpstr>
      <vt:lpstr>Calibri</vt:lpstr>
      <vt:lpstr>Calibri Light</vt:lpstr>
      <vt:lpstr>Kantoorthema</vt:lpstr>
      <vt:lpstr>pH &amp; Ec</vt:lpstr>
      <vt:lpstr>PowerPoint-presentatie</vt:lpstr>
      <vt:lpstr>Zuurgraad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Zuurgraad</dc:title>
  <dc:creator>Robert Soesman</dc:creator>
  <cp:lastModifiedBy>Ben Nienhuis</cp:lastModifiedBy>
  <cp:revision>128</cp:revision>
  <dcterms:created xsi:type="dcterms:W3CDTF">2018-11-12T12:54:01Z</dcterms:created>
  <dcterms:modified xsi:type="dcterms:W3CDTF">2023-02-02T16:41:09Z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